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346" r:id="rId2"/>
    <p:sldId id="304" r:id="rId3"/>
    <p:sldId id="257" r:id="rId4"/>
    <p:sldId id="258" r:id="rId5"/>
    <p:sldId id="305" r:id="rId6"/>
    <p:sldId id="293" r:id="rId7"/>
    <p:sldId id="295" r:id="rId8"/>
    <p:sldId id="296" r:id="rId9"/>
    <p:sldId id="303" r:id="rId10"/>
    <p:sldId id="302" r:id="rId11"/>
    <p:sldId id="306" r:id="rId12"/>
    <p:sldId id="307" r:id="rId13"/>
    <p:sldId id="300" r:id="rId14"/>
    <p:sldId id="301" r:id="rId15"/>
  </p:sldIdLst>
  <p:sldSz cx="12192000" cy="6858000"/>
  <p:notesSz cx="6858000" cy="9144000"/>
  <p:embeddedFontLst>
    <p:embeddedFont>
      <p:font typeface="나눔고딕OTF" panose="020B0600000101010101" charset="-127"/>
      <p:regular r:id="rId18"/>
      <p:bold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 찬희" initials="이찬" lastIdx="2" clrIdx="0">
    <p:extLst>
      <p:ext uri="{19B8F6BF-5375-455C-9EA6-DF929625EA0E}">
        <p15:presenceInfo xmlns:p15="http://schemas.microsoft.com/office/powerpoint/2012/main" userId="7ddac02e1c0db51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5F2"/>
    <a:srgbClr val="2F528F"/>
    <a:srgbClr val="0AA6ED"/>
    <a:srgbClr val="F4F4F4"/>
    <a:srgbClr val="9F96D2"/>
    <a:srgbClr val="424A7A"/>
    <a:srgbClr val="404974"/>
    <a:srgbClr val="43325C"/>
    <a:srgbClr val="43416E"/>
    <a:srgbClr val="444A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72" autoAdjust="0"/>
    <p:restoredTop sz="95214" autoAdjust="0"/>
  </p:normalViewPr>
  <p:slideViewPr>
    <p:cSldViewPr snapToGrid="0">
      <p:cViewPr varScale="1">
        <p:scale>
          <a:sx n="114" d="100"/>
          <a:sy n="114" d="100"/>
        </p:scale>
        <p:origin x="70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ch07\B4_&#48152;&#46020;&#52404;&#44277;&#51221;(Wafer)\&#48512;&#54616;&#48516;&#49437;%20&#50641;&#49472;&#47196;%20&#48516;&#49437;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ch07\B4_&#48152;&#46020;&#52404;&#44277;&#51221;(Wafer)\&#48512;&#54616;&#48516;&#49437;%20&#50641;&#49472;&#47196;%20&#48516;&#49437;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ch07\B4_&#48152;&#46020;&#52404;&#44277;&#51221;(Wafer)\&#48512;&#54616;&#48516;&#49437;%20&#50641;&#49472;&#47196;%20&#48516;&#49437;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ch07\B4_&#48152;&#46020;&#52404;&#44277;&#51221;(Wafer)\&#48512;&#54616;&#48516;&#49437;%20&#50641;&#49472;&#47196;%20&#48516;&#49437;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ch07\B4_&#48152;&#46020;&#52404;&#44277;&#51221;(Wafer)\&#48512;&#54616;&#48516;&#49437;%20&#50641;&#49472;&#47196;%20&#48516;&#49437;.csv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T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 </a:t>
            </a:r>
            <a:r>
              <a:rPr 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매출 상승률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1750" cap="rnd">
              <a:solidFill>
                <a:srgbClr val="0085F2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rgbClr val="0085F2"/>
              </a:solidFill>
              <a:ln>
                <a:solidFill>
                  <a:srgbClr val="0085F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Adobe 고딕 Std B" panose="020B0800000000000000" pitchFamily="34" charset="-127"/>
                    <a:ea typeface="Adobe 고딕 Std B" panose="020B0800000000000000" pitchFamily="34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Sheet1!$A$2:$E$2</c:f>
              <c:numCache>
                <c:formatCode>General</c:formatCode>
                <c:ptCount val="5"/>
                <c:pt idx="0">
                  <c:v>2018.12</c:v>
                </c:pt>
                <c:pt idx="1">
                  <c:v>2019.06</c:v>
                </c:pt>
                <c:pt idx="2">
                  <c:v>2019.12</c:v>
                </c:pt>
                <c:pt idx="3">
                  <c:v>2020.06</c:v>
                </c:pt>
                <c:pt idx="4">
                  <c:v>2020.12</c:v>
                </c:pt>
              </c:numCache>
            </c:numRef>
          </c:cat>
          <c:val>
            <c:numRef>
              <c:f>Sheet1!$A$3:$E$3</c:f>
              <c:numCache>
                <c:formatCode>0%</c:formatCode>
                <c:ptCount val="5"/>
                <c:pt idx="0">
                  <c:v>0.17</c:v>
                </c:pt>
                <c:pt idx="1">
                  <c:v>0.13</c:v>
                </c:pt>
                <c:pt idx="2">
                  <c:v>0.08</c:v>
                </c:pt>
                <c:pt idx="3">
                  <c:v>0.05</c:v>
                </c:pt>
                <c:pt idx="4">
                  <c:v>0.04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311-4191-99BE-3F55AC545B2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946284831"/>
        <c:axId val="1946284415"/>
      </c:lineChart>
      <c:catAx>
        <c:axId val="19462848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46284415"/>
        <c:crosses val="autoZero"/>
        <c:auto val="1"/>
        <c:lblAlgn val="ctr"/>
        <c:lblOffset val="100"/>
        <c:noMultiLvlLbl val="0"/>
      </c:catAx>
      <c:valAx>
        <c:axId val="1946284415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946284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100"/>
              <a:t>Path</a:t>
            </a:r>
            <a:r>
              <a:rPr lang="ko-KR" altLang="en-US" sz="1100"/>
              <a:t>별 총 생산</a:t>
            </a:r>
            <a:endParaRPr lang="en-US" altLang="ko-KR" sz="1100"/>
          </a:p>
        </c:rich>
      </c:tx>
      <c:layout>
        <c:manualLayout>
          <c:xMode val="edge"/>
          <c:yMode val="edge"/>
          <c:x val="0.3212157204132054"/>
          <c:y val="8.141972555416243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'부하분석 엑셀로 분석'!$C$1</c:f>
              <c:strCache>
                <c:ptCount val="1"/>
                <c:pt idx="0">
                  <c:v>총생산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'부하분석 엑셀로 분석'!$C$2:$C$83</c:f>
              <c:numCache>
                <c:formatCode>General</c:formatCode>
                <c:ptCount val="82"/>
                <c:pt idx="0">
                  <c:v>62814</c:v>
                </c:pt>
                <c:pt idx="1">
                  <c:v>25992</c:v>
                </c:pt>
                <c:pt idx="2">
                  <c:v>64980</c:v>
                </c:pt>
                <c:pt idx="3">
                  <c:v>25992</c:v>
                </c:pt>
                <c:pt idx="4">
                  <c:v>88806</c:v>
                </c:pt>
                <c:pt idx="5">
                  <c:v>25992</c:v>
                </c:pt>
                <c:pt idx="6">
                  <c:v>64980</c:v>
                </c:pt>
                <c:pt idx="7">
                  <c:v>25992</c:v>
                </c:pt>
                <c:pt idx="8">
                  <c:v>62814</c:v>
                </c:pt>
                <c:pt idx="9">
                  <c:v>64980</c:v>
                </c:pt>
                <c:pt idx="10">
                  <c:v>25992</c:v>
                </c:pt>
                <c:pt idx="11">
                  <c:v>62814</c:v>
                </c:pt>
                <c:pt idx="12">
                  <c:v>25992</c:v>
                </c:pt>
                <c:pt idx="13">
                  <c:v>71478</c:v>
                </c:pt>
                <c:pt idx="14">
                  <c:v>25992</c:v>
                </c:pt>
                <c:pt idx="15">
                  <c:v>62814</c:v>
                </c:pt>
                <c:pt idx="16">
                  <c:v>25992</c:v>
                </c:pt>
                <c:pt idx="17">
                  <c:v>62814</c:v>
                </c:pt>
                <c:pt idx="18">
                  <c:v>62814</c:v>
                </c:pt>
                <c:pt idx="19">
                  <c:v>25992</c:v>
                </c:pt>
                <c:pt idx="20">
                  <c:v>47652</c:v>
                </c:pt>
                <c:pt idx="21">
                  <c:v>25992</c:v>
                </c:pt>
                <c:pt idx="22">
                  <c:v>93138</c:v>
                </c:pt>
                <c:pt idx="23">
                  <c:v>25992</c:v>
                </c:pt>
                <c:pt idx="24">
                  <c:v>62814</c:v>
                </c:pt>
                <c:pt idx="25">
                  <c:v>25992</c:v>
                </c:pt>
                <c:pt idx="26">
                  <c:v>62814</c:v>
                </c:pt>
                <c:pt idx="27">
                  <c:v>62814</c:v>
                </c:pt>
                <c:pt idx="28">
                  <c:v>25992</c:v>
                </c:pt>
                <c:pt idx="29">
                  <c:v>62814</c:v>
                </c:pt>
                <c:pt idx="30">
                  <c:v>25992</c:v>
                </c:pt>
                <c:pt idx="31">
                  <c:v>90972</c:v>
                </c:pt>
                <c:pt idx="32">
                  <c:v>25992</c:v>
                </c:pt>
                <c:pt idx="33">
                  <c:v>62814</c:v>
                </c:pt>
                <c:pt idx="34">
                  <c:v>25992</c:v>
                </c:pt>
                <c:pt idx="35">
                  <c:v>60648</c:v>
                </c:pt>
                <c:pt idx="36">
                  <c:v>62814</c:v>
                </c:pt>
                <c:pt idx="37">
                  <c:v>25992</c:v>
                </c:pt>
                <c:pt idx="38">
                  <c:v>51984</c:v>
                </c:pt>
                <c:pt idx="39">
                  <c:v>23826</c:v>
                </c:pt>
                <c:pt idx="40">
                  <c:v>97470</c:v>
                </c:pt>
                <c:pt idx="41">
                  <c:v>23826</c:v>
                </c:pt>
                <c:pt idx="42">
                  <c:v>56316</c:v>
                </c:pt>
                <c:pt idx="43">
                  <c:v>19494</c:v>
                </c:pt>
                <c:pt idx="44">
                  <c:v>56316</c:v>
                </c:pt>
                <c:pt idx="45">
                  <c:v>56316</c:v>
                </c:pt>
                <c:pt idx="46">
                  <c:v>19494</c:v>
                </c:pt>
                <c:pt idx="47">
                  <c:v>43320</c:v>
                </c:pt>
                <c:pt idx="48">
                  <c:v>19494</c:v>
                </c:pt>
                <c:pt idx="49">
                  <c:v>93138</c:v>
                </c:pt>
                <c:pt idx="50">
                  <c:v>19494</c:v>
                </c:pt>
                <c:pt idx="51">
                  <c:v>56316</c:v>
                </c:pt>
                <c:pt idx="52">
                  <c:v>19494</c:v>
                </c:pt>
                <c:pt idx="53">
                  <c:v>56316</c:v>
                </c:pt>
                <c:pt idx="54">
                  <c:v>56316</c:v>
                </c:pt>
                <c:pt idx="55">
                  <c:v>19494</c:v>
                </c:pt>
                <c:pt idx="56">
                  <c:v>56316</c:v>
                </c:pt>
                <c:pt idx="57">
                  <c:v>19494</c:v>
                </c:pt>
                <c:pt idx="58">
                  <c:v>75810</c:v>
                </c:pt>
                <c:pt idx="59">
                  <c:v>19494</c:v>
                </c:pt>
                <c:pt idx="60">
                  <c:v>56316</c:v>
                </c:pt>
                <c:pt idx="61">
                  <c:v>19494</c:v>
                </c:pt>
                <c:pt idx="62">
                  <c:v>56316</c:v>
                </c:pt>
                <c:pt idx="63">
                  <c:v>56316</c:v>
                </c:pt>
                <c:pt idx="64">
                  <c:v>19494</c:v>
                </c:pt>
                <c:pt idx="65">
                  <c:v>56316</c:v>
                </c:pt>
                <c:pt idx="66">
                  <c:v>19494</c:v>
                </c:pt>
                <c:pt idx="67">
                  <c:v>93138</c:v>
                </c:pt>
                <c:pt idx="68">
                  <c:v>19494</c:v>
                </c:pt>
                <c:pt idx="69">
                  <c:v>56316</c:v>
                </c:pt>
                <c:pt idx="70">
                  <c:v>19494</c:v>
                </c:pt>
                <c:pt idx="71">
                  <c:v>38988</c:v>
                </c:pt>
                <c:pt idx="72">
                  <c:v>56316</c:v>
                </c:pt>
                <c:pt idx="73">
                  <c:v>19494</c:v>
                </c:pt>
                <c:pt idx="74">
                  <c:v>56316</c:v>
                </c:pt>
                <c:pt idx="75">
                  <c:v>19494</c:v>
                </c:pt>
                <c:pt idx="76">
                  <c:v>73644</c:v>
                </c:pt>
                <c:pt idx="77">
                  <c:v>19494</c:v>
                </c:pt>
                <c:pt idx="78">
                  <c:v>56316</c:v>
                </c:pt>
                <c:pt idx="79">
                  <c:v>19494</c:v>
                </c:pt>
                <c:pt idx="80">
                  <c:v>56316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99-485B-94CA-270C1E0849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00830527"/>
        <c:axId val="800831359"/>
      </c:barChart>
      <c:catAx>
        <c:axId val="800830527"/>
        <c:scaling>
          <c:orientation val="minMax"/>
        </c:scaling>
        <c:delete val="1"/>
        <c:axPos val="b"/>
        <c:majorTickMark val="none"/>
        <c:minorTickMark val="none"/>
        <c:tickLblPos val="nextTo"/>
        <c:crossAx val="800831359"/>
        <c:crosses val="autoZero"/>
        <c:auto val="1"/>
        <c:lblAlgn val="ctr"/>
        <c:lblOffset val="100"/>
        <c:noMultiLvlLbl val="0"/>
      </c:catAx>
      <c:valAx>
        <c:axId val="800831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008305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71941226434711503"/>
          <c:y val="0.20204822355713528"/>
          <c:w val="0.21517482985764785"/>
          <c:h val="0.17575981840518218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100" dirty="0"/>
              <a:t>Path</a:t>
            </a:r>
            <a:r>
              <a:rPr lang="ko-KR" altLang="en-US" sz="1100" dirty="0"/>
              <a:t>별 총 불량률</a:t>
            </a:r>
          </a:p>
        </c:rich>
      </c:tx>
      <c:layout>
        <c:manualLayout>
          <c:xMode val="edge"/>
          <c:yMode val="edge"/>
          <c:x val="0.28760575296108293"/>
          <c:y val="0.1386753280013976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'부하분석 엑셀로 분석'!$E$1</c:f>
              <c:strCache>
                <c:ptCount val="1"/>
                <c:pt idx="0">
                  <c:v>불량비율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'부하분석 엑셀로 분석'!$E$2:$E$83</c:f>
              <c:numCache>
                <c:formatCode>General</c:formatCode>
                <c:ptCount val="82"/>
                <c:pt idx="0">
                  <c:v>4.2999999999999997E-2</c:v>
                </c:pt>
                <c:pt idx="1">
                  <c:v>3.7999999999999999E-2</c:v>
                </c:pt>
                <c:pt idx="2">
                  <c:v>4.4400000000000002E-2</c:v>
                </c:pt>
                <c:pt idx="3">
                  <c:v>5.5399999999999998E-2</c:v>
                </c:pt>
                <c:pt idx="4">
                  <c:v>4.3499999999999997E-2</c:v>
                </c:pt>
                <c:pt idx="5">
                  <c:v>6.9599999999999995E-2</c:v>
                </c:pt>
                <c:pt idx="6">
                  <c:v>4.1599999999999998E-2</c:v>
                </c:pt>
                <c:pt idx="7">
                  <c:v>3.78E-2</c:v>
                </c:pt>
                <c:pt idx="8">
                  <c:v>4.2700000000000002E-2</c:v>
                </c:pt>
                <c:pt idx="9">
                  <c:v>4.4699999999999997E-2</c:v>
                </c:pt>
                <c:pt idx="10">
                  <c:v>5.1299999999999998E-2</c:v>
                </c:pt>
                <c:pt idx="11">
                  <c:v>4.2000000000000003E-2</c:v>
                </c:pt>
                <c:pt idx="12">
                  <c:v>3.8899999999999997E-2</c:v>
                </c:pt>
                <c:pt idx="13">
                  <c:v>6.3600000000000004E-2</c:v>
                </c:pt>
                <c:pt idx="14">
                  <c:v>2.9499999999999998E-2</c:v>
                </c:pt>
                <c:pt idx="15">
                  <c:v>4.4699999999999997E-2</c:v>
                </c:pt>
                <c:pt idx="16">
                  <c:v>0.05</c:v>
                </c:pt>
                <c:pt idx="17">
                  <c:v>5.5100000000000003E-2</c:v>
                </c:pt>
                <c:pt idx="18">
                  <c:v>5.1999999999999998E-2</c:v>
                </c:pt>
                <c:pt idx="19">
                  <c:v>5.67E-2</c:v>
                </c:pt>
                <c:pt idx="20">
                  <c:v>5.5300000000000002E-2</c:v>
                </c:pt>
                <c:pt idx="21">
                  <c:v>3.4599999999999999E-2</c:v>
                </c:pt>
                <c:pt idx="22">
                  <c:v>4.5600000000000002E-2</c:v>
                </c:pt>
                <c:pt idx="23">
                  <c:v>4.1200000000000001E-2</c:v>
                </c:pt>
                <c:pt idx="24">
                  <c:v>4.5900000000000003E-2</c:v>
                </c:pt>
                <c:pt idx="25">
                  <c:v>3.9399999999999998E-2</c:v>
                </c:pt>
                <c:pt idx="26">
                  <c:v>4.58E-2</c:v>
                </c:pt>
                <c:pt idx="27">
                  <c:v>5.21E-2</c:v>
                </c:pt>
                <c:pt idx="28">
                  <c:v>4.4400000000000002E-2</c:v>
                </c:pt>
                <c:pt idx="29">
                  <c:v>4.5699999999999998E-2</c:v>
                </c:pt>
                <c:pt idx="30">
                  <c:v>2.93E-2</c:v>
                </c:pt>
                <c:pt idx="31">
                  <c:v>4.87E-2</c:v>
                </c:pt>
                <c:pt idx="32">
                  <c:v>4.4499999999999998E-2</c:v>
                </c:pt>
                <c:pt idx="33">
                  <c:v>3.7600000000000001E-2</c:v>
                </c:pt>
                <c:pt idx="34">
                  <c:v>3.7600000000000001E-2</c:v>
                </c:pt>
                <c:pt idx="35">
                  <c:v>5.7599999999999998E-2</c:v>
                </c:pt>
                <c:pt idx="36">
                  <c:v>5.0700000000000002E-2</c:v>
                </c:pt>
                <c:pt idx="37">
                  <c:v>4.8899999999999999E-2</c:v>
                </c:pt>
                <c:pt idx="38">
                  <c:v>6.0600000000000001E-2</c:v>
                </c:pt>
                <c:pt idx="39">
                  <c:v>4.2700000000000002E-2</c:v>
                </c:pt>
                <c:pt idx="40">
                  <c:v>4.8899999999999999E-2</c:v>
                </c:pt>
                <c:pt idx="41">
                  <c:v>4.4200000000000003E-2</c:v>
                </c:pt>
                <c:pt idx="42">
                  <c:v>4.1599999999999998E-2</c:v>
                </c:pt>
                <c:pt idx="43">
                  <c:v>4.02E-2</c:v>
                </c:pt>
                <c:pt idx="44">
                  <c:v>5.2299999999999999E-2</c:v>
                </c:pt>
                <c:pt idx="45">
                  <c:v>5.0299999999999997E-2</c:v>
                </c:pt>
                <c:pt idx="46">
                  <c:v>4.3999999999999997E-2</c:v>
                </c:pt>
                <c:pt idx="47">
                  <c:v>6.08E-2</c:v>
                </c:pt>
                <c:pt idx="48">
                  <c:v>3.85E-2</c:v>
                </c:pt>
                <c:pt idx="49">
                  <c:v>5.04E-2</c:v>
                </c:pt>
                <c:pt idx="50">
                  <c:v>4.6600000000000003E-2</c:v>
                </c:pt>
                <c:pt idx="51">
                  <c:v>3.95E-2</c:v>
                </c:pt>
                <c:pt idx="52">
                  <c:v>3.6400000000000002E-2</c:v>
                </c:pt>
                <c:pt idx="53">
                  <c:v>4.0300000000000002E-2</c:v>
                </c:pt>
                <c:pt idx="54">
                  <c:v>6.08E-2</c:v>
                </c:pt>
                <c:pt idx="55">
                  <c:v>6.54E-2</c:v>
                </c:pt>
                <c:pt idx="56">
                  <c:v>5.6300000000000003E-2</c:v>
                </c:pt>
                <c:pt idx="57">
                  <c:v>7.6600000000000001E-2</c:v>
                </c:pt>
                <c:pt idx="58">
                  <c:v>5.0900000000000001E-2</c:v>
                </c:pt>
                <c:pt idx="59">
                  <c:v>6.2199999999999998E-2</c:v>
                </c:pt>
                <c:pt idx="60">
                  <c:v>5.0500000000000003E-2</c:v>
                </c:pt>
                <c:pt idx="61">
                  <c:v>7.0900000000000005E-2</c:v>
                </c:pt>
                <c:pt idx="62">
                  <c:v>4.5400000000000003E-2</c:v>
                </c:pt>
                <c:pt idx="63">
                  <c:v>4.7800000000000002E-2</c:v>
                </c:pt>
                <c:pt idx="64">
                  <c:v>3.73E-2</c:v>
                </c:pt>
                <c:pt idx="65">
                  <c:v>4.4999999999999998E-2</c:v>
                </c:pt>
                <c:pt idx="66">
                  <c:v>5.4600000000000003E-2</c:v>
                </c:pt>
                <c:pt idx="67">
                  <c:v>5.1799999999999999E-2</c:v>
                </c:pt>
                <c:pt idx="68">
                  <c:v>4.4499999999999998E-2</c:v>
                </c:pt>
                <c:pt idx="69">
                  <c:v>5.0200000000000002E-2</c:v>
                </c:pt>
                <c:pt idx="70">
                  <c:v>4.6399999999999997E-2</c:v>
                </c:pt>
                <c:pt idx="71">
                  <c:v>6.6900000000000001E-2</c:v>
                </c:pt>
                <c:pt idx="72">
                  <c:v>4.8399999999999999E-2</c:v>
                </c:pt>
                <c:pt idx="73">
                  <c:v>3.0599999999999999E-2</c:v>
                </c:pt>
                <c:pt idx="74">
                  <c:v>4.07E-2</c:v>
                </c:pt>
                <c:pt idx="75">
                  <c:v>3.9399999999999998E-2</c:v>
                </c:pt>
                <c:pt idx="76">
                  <c:v>3.4299999999999997E-2</c:v>
                </c:pt>
                <c:pt idx="77">
                  <c:v>4.1700000000000001E-2</c:v>
                </c:pt>
                <c:pt idx="78">
                  <c:v>4.0899999999999999E-2</c:v>
                </c:pt>
                <c:pt idx="79">
                  <c:v>3.0800000000000001E-2</c:v>
                </c:pt>
                <c:pt idx="80">
                  <c:v>4.7300000000000002E-2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60-416A-BA20-6D9C958E0F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03675503"/>
        <c:axId val="803671759"/>
      </c:barChart>
      <c:catAx>
        <c:axId val="803675503"/>
        <c:scaling>
          <c:orientation val="minMax"/>
        </c:scaling>
        <c:delete val="1"/>
        <c:axPos val="b"/>
        <c:majorTickMark val="none"/>
        <c:minorTickMark val="none"/>
        <c:tickLblPos val="nextTo"/>
        <c:crossAx val="803671759"/>
        <c:crosses val="autoZero"/>
        <c:auto val="1"/>
        <c:lblAlgn val="ctr"/>
        <c:lblOffset val="100"/>
        <c:noMultiLvlLbl val="0"/>
      </c:catAx>
      <c:valAx>
        <c:axId val="8036717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036755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9944409193457424"/>
          <c:y val="0.26225893985876592"/>
          <c:w val="0.27369465595036663"/>
          <c:h val="0.146299919747271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100"/>
              <a:t>Path</a:t>
            </a:r>
            <a:r>
              <a:rPr lang="ko-KR" altLang="en-US" sz="1100"/>
              <a:t>별 총 생산</a:t>
            </a:r>
            <a:endParaRPr lang="en-US" altLang="ko-KR" sz="1100"/>
          </a:p>
        </c:rich>
      </c:tx>
      <c:layout>
        <c:manualLayout>
          <c:xMode val="edge"/>
          <c:yMode val="edge"/>
          <c:x val="0.3212157204132054"/>
          <c:y val="8.141972555416243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'부하분석 엑셀로 분석'!$C$1</c:f>
              <c:strCache>
                <c:ptCount val="1"/>
                <c:pt idx="0">
                  <c:v>총생산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'부하분석 엑셀로 분석'!$C$2:$C$83</c:f>
              <c:numCache>
                <c:formatCode>General</c:formatCode>
                <c:ptCount val="82"/>
                <c:pt idx="0">
                  <c:v>62814</c:v>
                </c:pt>
                <c:pt idx="1">
                  <c:v>25992</c:v>
                </c:pt>
                <c:pt idx="2">
                  <c:v>64980</c:v>
                </c:pt>
                <c:pt idx="3">
                  <c:v>25992</c:v>
                </c:pt>
                <c:pt idx="4">
                  <c:v>88806</c:v>
                </c:pt>
                <c:pt idx="5">
                  <c:v>25992</c:v>
                </c:pt>
                <c:pt idx="6">
                  <c:v>64980</c:v>
                </c:pt>
                <c:pt idx="7">
                  <c:v>25992</c:v>
                </c:pt>
                <c:pt idx="8">
                  <c:v>62814</c:v>
                </c:pt>
                <c:pt idx="9">
                  <c:v>64980</c:v>
                </c:pt>
                <c:pt idx="10">
                  <c:v>25992</c:v>
                </c:pt>
                <c:pt idx="11">
                  <c:v>62814</c:v>
                </c:pt>
                <c:pt idx="12">
                  <c:v>25992</c:v>
                </c:pt>
                <c:pt idx="13">
                  <c:v>71478</c:v>
                </c:pt>
                <c:pt idx="14">
                  <c:v>25992</c:v>
                </c:pt>
                <c:pt idx="15">
                  <c:v>62814</c:v>
                </c:pt>
                <c:pt idx="16">
                  <c:v>25992</c:v>
                </c:pt>
                <c:pt idx="17">
                  <c:v>62814</c:v>
                </c:pt>
                <c:pt idx="18">
                  <c:v>62814</c:v>
                </c:pt>
                <c:pt idx="19">
                  <c:v>25992</c:v>
                </c:pt>
                <c:pt idx="20">
                  <c:v>47652</c:v>
                </c:pt>
                <c:pt idx="21">
                  <c:v>25992</c:v>
                </c:pt>
                <c:pt idx="22">
                  <c:v>93138</c:v>
                </c:pt>
                <c:pt idx="23">
                  <c:v>25992</c:v>
                </c:pt>
                <c:pt idx="24">
                  <c:v>62814</c:v>
                </c:pt>
                <c:pt idx="25">
                  <c:v>25992</c:v>
                </c:pt>
                <c:pt idx="26">
                  <c:v>62814</c:v>
                </c:pt>
                <c:pt idx="27">
                  <c:v>62814</c:v>
                </c:pt>
                <c:pt idx="28">
                  <c:v>25992</c:v>
                </c:pt>
                <c:pt idx="29">
                  <c:v>62814</c:v>
                </c:pt>
                <c:pt idx="30">
                  <c:v>25992</c:v>
                </c:pt>
                <c:pt idx="31">
                  <c:v>90972</c:v>
                </c:pt>
                <c:pt idx="32">
                  <c:v>25992</c:v>
                </c:pt>
                <c:pt idx="33">
                  <c:v>62814</c:v>
                </c:pt>
                <c:pt idx="34">
                  <c:v>25992</c:v>
                </c:pt>
                <c:pt idx="35">
                  <c:v>60648</c:v>
                </c:pt>
                <c:pt idx="36">
                  <c:v>62814</c:v>
                </c:pt>
                <c:pt idx="37">
                  <c:v>25992</c:v>
                </c:pt>
                <c:pt idx="38">
                  <c:v>51984</c:v>
                </c:pt>
                <c:pt idx="39">
                  <c:v>23826</c:v>
                </c:pt>
                <c:pt idx="40">
                  <c:v>97470</c:v>
                </c:pt>
                <c:pt idx="41">
                  <c:v>23826</c:v>
                </c:pt>
                <c:pt idx="42">
                  <c:v>56316</c:v>
                </c:pt>
                <c:pt idx="43">
                  <c:v>19494</c:v>
                </c:pt>
                <c:pt idx="44">
                  <c:v>56316</c:v>
                </c:pt>
                <c:pt idx="45">
                  <c:v>56316</c:v>
                </c:pt>
                <c:pt idx="46">
                  <c:v>19494</c:v>
                </c:pt>
                <c:pt idx="47">
                  <c:v>43320</c:v>
                </c:pt>
                <c:pt idx="48">
                  <c:v>19494</c:v>
                </c:pt>
                <c:pt idx="49">
                  <c:v>93138</c:v>
                </c:pt>
                <c:pt idx="50">
                  <c:v>19494</c:v>
                </c:pt>
                <c:pt idx="51">
                  <c:v>56316</c:v>
                </c:pt>
                <c:pt idx="52">
                  <c:v>19494</c:v>
                </c:pt>
                <c:pt idx="53">
                  <c:v>56316</c:v>
                </c:pt>
                <c:pt idx="54">
                  <c:v>56316</c:v>
                </c:pt>
                <c:pt idx="55">
                  <c:v>19494</c:v>
                </c:pt>
                <c:pt idx="56">
                  <c:v>56316</c:v>
                </c:pt>
                <c:pt idx="57">
                  <c:v>19494</c:v>
                </c:pt>
                <c:pt idx="58">
                  <c:v>75810</c:v>
                </c:pt>
                <c:pt idx="59">
                  <c:v>19494</c:v>
                </c:pt>
                <c:pt idx="60">
                  <c:v>56316</c:v>
                </c:pt>
                <c:pt idx="61">
                  <c:v>19494</c:v>
                </c:pt>
                <c:pt idx="62">
                  <c:v>56316</c:v>
                </c:pt>
                <c:pt idx="63">
                  <c:v>56316</c:v>
                </c:pt>
                <c:pt idx="64">
                  <c:v>19494</c:v>
                </c:pt>
                <c:pt idx="65">
                  <c:v>56316</c:v>
                </c:pt>
                <c:pt idx="66">
                  <c:v>19494</c:v>
                </c:pt>
                <c:pt idx="67">
                  <c:v>93138</c:v>
                </c:pt>
                <c:pt idx="68">
                  <c:v>19494</c:v>
                </c:pt>
                <c:pt idx="69">
                  <c:v>56316</c:v>
                </c:pt>
                <c:pt idx="70">
                  <c:v>19494</c:v>
                </c:pt>
                <c:pt idx="71">
                  <c:v>38988</c:v>
                </c:pt>
                <c:pt idx="72">
                  <c:v>56316</c:v>
                </c:pt>
                <c:pt idx="73">
                  <c:v>19494</c:v>
                </c:pt>
                <c:pt idx="74">
                  <c:v>56316</c:v>
                </c:pt>
                <c:pt idx="75">
                  <c:v>19494</c:v>
                </c:pt>
                <c:pt idx="76">
                  <c:v>73644</c:v>
                </c:pt>
                <c:pt idx="77">
                  <c:v>19494</c:v>
                </c:pt>
                <c:pt idx="78">
                  <c:v>56316</c:v>
                </c:pt>
                <c:pt idx="79">
                  <c:v>19494</c:v>
                </c:pt>
                <c:pt idx="80">
                  <c:v>56316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99-485B-94CA-270C1E0849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00830527"/>
        <c:axId val="800831359"/>
      </c:barChart>
      <c:catAx>
        <c:axId val="800830527"/>
        <c:scaling>
          <c:orientation val="minMax"/>
        </c:scaling>
        <c:delete val="1"/>
        <c:axPos val="b"/>
        <c:majorTickMark val="none"/>
        <c:minorTickMark val="none"/>
        <c:tickLblPos val="nextTo"/>
        <c:crossAx val="800831359"/>
        <c:crosses val="autoZero"/>
        <c:auto val="1"/>
        <c:lblAlgn val="ctr"/>
        <c:lblOffset val="100"/>
        <c:noMultiLvlLbl val="0"/>
      </c:catAx>
      <c:valAx>
        <c:axId val="800831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008305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71941226434711503"/>
          <c:y val="0.20204822355713528"/>
          <c:w val="0.21517482985764785"/>
          <c:h val="0.17575981840518218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100"/>
              <a:t>Path</a:t>
            </a:r>
            <a:r>
              <a:rPr lang="ko-KR" altLang="en-US" sz="1100"/>
              <a:t>별 총 생산</a:t>
            </a:r>
            <a:endParaRPr lang="en-US" altLang="ko-KR" sz="1100"/>
          </a:p>
        </c:rich>
      </c:tx>
      <c:layout>
        <c:manualLayout>
          <c:xMode val="edge"/>
          <c:yMode val="edge"/>
          <c:x val="0.3212157204132054"/>
          <c:y val="8.141972555416243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'부하분석 엑셀로 분석'!$C$1</c:f>
              <c:strCache>
                <c:ptCount val="1"/>
                <c:pt idx="0">
                  <c:v>총생산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'부하분석 엑셀로 분석'!$C$2:$C$83</c:f>
              <c:numCache>
                <c:formatCode>General</c:formatCode>
                <c:ptCount val="82"/>
                <c:pt idx="0">
                  <c:v>62814</c:v>
                </c:pt>
                <c:pt idx="1">
                  <c:v>25992</c:v>
                </c:pt>
                <c:pt idx="2">
                  <c:v>64980</c:v>
                </c:pt>
                <c:pt idx="3">
                  <c:v>25992</c:v>
                </c:pt>
                <c:pt idx="4">
                  <c:v>88806</c:v>
                </c:pt>
                <c:pt idx="5">
                  <c:v>25992</c:v>
                </c:pt>
                <c:pt idx="6">
                  <c:v>64980</c:v>
                </c:pt>
                <c:pt idx="7">
                  <c:v>25992</c:v>
                </c:pt>
                <c:pt idx="8">
                  <c:v>62814</c:v>
                </c:pt>
                <c:pt idx="9">
                  <c:v>64980</c:v>
                </c:pt>
                <c:pt idx="10">
                  <c:v>25992</c:v>
                </c:pt>
                <c:pt idx="11">
                  <c:v>62814</c:v>
                </c:pt>
                <c:pt idx="12">
                  <c:v>25992</c:v>
                </c:pt>
                <c:pt idx="13">
                  <c:v>71478</c:v>
                </c:pt>
                <c:pt idx="14">
                  <c:v>25992</c:v>
                </c:pt>
                <c:pt idx="15">
                  <c:v>62814</c:v>
                </c:pt>
                <c:pt idx="16">
                  <c:v>25992</c:v>
                </c:pt>
                <c:pt idx="17">
                  <c:v>62814</c:v>
                </c:pt>
                <c:pt idx="18">
                  <c:v>62814</c:v>
                </c:pt>
                <c:pt idx="19">
                  <c:v>25992</c:v>
                </c:pt>
                <c:pt idx="20">
                  <c:v>47652</c:v>
                </c:pt>
                <c:pt idx="21">
                  <c:v>25992</c:v>
                </c:pt>
                <c:pt idx="22">
                  <c:v>93138</c:v>
                </c:pt>
                <c:pt idx="23">
                  <c:v>25992</c:v>
                </c:pt>
                <c:pt idx="24">
                  <c:v>62814</c:v>
                </c:pt>
                <c:pt idx="25">
                  <c:v>25992</c:v>
                </c:pt>
                <c:pt idx="26">
                  <c:v>62814</c:v>
                </c:pt>
                <c:pt idx="27">
                  <c:v>62814</c:v>
                </c:pt>
                <c:pt idx="28">
                  <c:v>25992</c:v>
                </c:pt>
                <c:pt idx="29">
                  <c:v>62814</c:v>
                </c:pt>
                <c:pt idx="30">
                  <c:v>25992</c:v>
                </c:pt>
                <c:pt idx="31">
                  <c:v>90972</c:v>
                </c:pt>
                <c:pt idx="32">
                  <c:v>25992</c:v>
                </c:pt>
                <c:pt idx="33">
                  <c:v>62814</c:v>
                </c:pt>
                <c:pt idx="34">
                  <c:v>25992</c:v>
                </c:pt>
                <c:pt idx="35">
                  <c:v>60648</c:v>
                </c:pt>
                <c:pt idx="36">
                  <c:v>62814</c:v>
                </c:pt>
                <c:pt idx="37">
                  <c:v>25992</c:v>
                </c:pt>
                <c:pt idx="38">
                  <c:v>51984</c:v>
                </c:pt>
                <c:pt idx="39">
                  <c:v>23826</c:v>
                </c:pt>
                <c:pt idx="40">
                  <c:v>97470</c:v>
                </c:pt>
                <c:pt idx="41">
                  <c:v>23826</c:v>
                </c:pt>
                <c:pt idx="42">
                  <c:v>56316</c:v>
                </c:pt>
                <c:pt idx="43">
                  <c:v>19494</c:v>
                </c:pt>
                <c:pt idx="44">
                  <c:v>56316</c:v>
                </c:pt>
                <c:pt idx="45">
                  <c:v>56316</c:v>
                </c:pt>
                <c:pt idx="46">
                  <c:v>19494</c:v>
                </c:pt>
                <c:pt idx="47">
                  <c:v>43320</c:v>
                </c:pt>
                <c:pt idx="48">
                  <c:v>19494</c:v>
                </c:pt>
                <c:pt idx="49">
                  <c:v>93138</c:v>
                </c:pt>
                <c:pt idx="50">
                  <c:v>19494</c:v>
                </c:pt>
                <c:pt idx="51">
                  <c:v>56316</c:v>
                </c:pt>
                <c:pt idx="52">
                  <c:v>19494</c:v>
                </c:pt>
                <c:pt idx="53">
                  <c:v>56316</c:v>
                </c:pt>
                <c:pt idx="54">
                  <c:v>56316</c:v>
                </c:pt>
                <c:pt idx="55">
                  <c:v>19494</c:v>
                </c:pt>
                <c:pt idx="56">
                  <c:v>56316</c:v>
                </c:pt>
                <c:pt idx="57">
                  <c:v>19494</c:v>
                </c:pt>
                <c:pt idx="58">
                  <c:v>75810</c:v>
                </c:pt>
                <c:pt idx="59">
                  <c:v>19494</c:v>
                </c:pt>
                <c:pt idx="60">
                  <c:v>56316</c:v>
                </c:pt>
                <c:pt idx="61">
                  <c:v>19494</c:v>
                </c:pt>
                <c:pt idx="62">
                  <c:v>56316</c:v>
                </c:pt>
                <c:pt idx="63">
                  <c:v>56316</c:v>
                </c:pt>
                <c:pt idx="64">
                  <c:v>19494</c:v>
                </c:pt>
                <c:pt idx="65">
                  <c:v>56316</c:v>
                </c:pt>
                <c:pt idx="66">
                  <c:v>19494</c:v>
                </c:pt>
                <c:pt idx="67">
                  <c:v>93138</c:v>
                </c:pt>
                <c:pt idx="68">
                  <c:v>19494</c:v>
                </c:pt>
                <c:pt idx="69">
                  <c:v>56316</c:v>
                </c:pt>
                <c:pt idx="70">
                  <c:v>19494</c:v>
                </c:pt>
                <c:pt idx="71">
                  <c:v>38988</c:v>
                </c:pt>
                <c:pt idx="72">
                  <c:v>56316</c:v>
                </c:pt>
                <c:pt idx="73">
                  <c:v>19494</c:v>
                </c:pt>
                <c:pt idx="74">
                  <c:v>56316</c:v>
                </c:pt>
                <c:pt idx="75">
                  <c:v>19494</c:v>
                </c:pt>
                <c:pt idx="76">
                  <c:v>73644</c:v>
                </c:pt>
                <c:pt idx="77">
                  <c:v>19494</c:v>
                </c:pt>
                <c:pt idx="78">
                  <c:v>56316</c:v>
                </c:pt>
                <c:pt idx="79">
                  <c:v>19494</c:v>
                </c:pt>
                <c:pt idx="80">
                  <c:v>56316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96-4CEA-93F0-8F9B669667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00830527"/>
        <c:axId val="800831359"/>
      </c:barChart>
      <c:catAx>
        <c:axId val="800830527"/>
        <c:scaling>
          <c:orientation val="minMax"/>
        </c:scaling>
        <c:delete val="1"/>
        <c:axPos val="b"/>
        <c:majorTickMark val="none"/>
        <c:minorTickMark val="none"/>
        <c:tickLblPos val="nextTo"/>
        <c:crossAx val="800831359"/>
        <c:crosses val="autoZero"/>
        <c:auto val="1"/>
        <c:lblAlgn val="ctr"/>
        <c:lblOffset val="100"/>
        <c:noMultiLvlLbl val="0"/>
      </c:catAx>
      <c:valAx>
        <c:axId val="800831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008305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71941226434711503"/>
          <c:y val="0.20204822355713528"/>
          <c:w val="0.21517482985764785"/>
          <c:h val="0.17575981840518218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100"/>
              <a:t>Path</a:t>
            </a:r>
            <a:r>
              <a:rPr lang="ko-KR" altLang="en-US" sz="1100"/>
              <a:t>별 총 생산</a:t>
            </a:r>
            <a:endParaRPr lang="en-US" altLang="ko-KR" sz="1100"/>
          </a:p>
        </c:rich>
      </c:tx>
      <c:layout>
        <c:manualLayout>
          <c:xMode val="edge"/>
          <c:yMode val="edge"/>
          <c:x val="0.3212157204132054"/>
          <c:y val="8.141972555416243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'부하분석 엑셀로 분석'!$C$1</c:f>
              <c:strCache>
                <c:ptCount val="1"/>
                <c:pt idx="0">
                  <c:v>총생산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'부하분석 엑셀로 분석'!$C$2:$C$83</c:f>
              <c:numCache>
                <c:formatCode>General</c:formatCode>
                <c:ptCount val="82"/>
                <c:pt idx="0">
                  <c:v>62814</c:v>
                </c:pt>
                <c:pt idx="1">
                  <c:v>25992</c:v>
                </c:pt>
                <c:pt idx="2">
                  <c:v>64980</c:v>
                </c:pt>
                <c:pt idx="3">
                  <c:v>25992</c:v>
                </c:pt>
                <c:pt idx="4">
                  <c:v>88806</c:v>
                </c:pt>
                <c:pt idx="5">
                  <c:v>25992</c:v>
                </c:pt>
                <c:pt idx="6">
                  <c:v>64980</c:v>
                </c:pt>
                <c:pt idx="7">
                  <c:v>25992</c:v>
                </c:pt>
                <c:pt idx="8">
                  <c:v>62814</c:v>
                </c:pt>
                <c:pt idx="9">
                  <c:v>64980</c:v>
                </c:pt>
                <c:pt idx="10">
                  <c:v>25992</c:v>
                </c:pt>
                <c:pt idx="11">
                  <c:v>62814</c:v>
                </c:pt>
                <c:pt idx="12">
                  <c:v>25992</c:v>
                </c:pt>
                <c:pt idx="13">
                  <c:v>71478</c:v>
                </c:pt>
                <c:pt idx="14">
                  <c:v>25992</c:v>
                </c:pt>
                <c:pt idx="15">
                  <c:v>62814</c:v>
                </c:pt>
                <c:pt idx="16">
                  <c:v>25992</c:v>
                </c:pt>
                <c:pt idx="17">
                  <c:v>62814</c:v>
                </c:pt>
                <c:pt idx="18">
                  <c:v>62814</c:v>
                </c:pt>
                <c:pt idx="19">
                  <c:v>25992</c:v>
                </c:pt>
                <c:pt idx="20">
                  <c:v>47652</c:v>
                </c:pt>
                <c:pt idx="21">
                  <c:v>25992</c:v>
                </c:pt>
                <c:pt idx="22">
                  <c:v>93138</c:v>
                </c:pt>
                <c:pt idx="23">
                  <c:v>25992</c:v>
                </c:pt>
                <c:pt idx="24">
                  <c:v>62814</c:v>
                </c:pt>
                <c:pt idx="25">
                  <c:v>25992</c:v>
                </c:pt>
                <c:pt idx="26">
                  <c:v>62814</c:v>
                </c:pt>
                <c:pt idx="27">
                  <c:v>62814</c:v>
                </c:pt>
                <c:pt idx="28">
                  <c:v>25992</c:v>
                </c:pt>
                <c:pt idx="29">
                  <c:v>62814</c:v>
                </c:pt>
                <c:pt idx="30">
                  <c:v>25992</c:v>
                </c:pt>
                <c:pt idx="31">
                  <c:v>90972</c:v>
                </c:pt>
                <c:pt idx="32">
                  <c:v>25992</c:v>
                </c:pt>
                <c:pt idx="33">
                  <c:v>62814</c:v>
                </c:pt>
                <c:pt idx="34">
                  <c:v>25992</c:v>
                </c:pt>
                <c:pt idx="35">
                  <c:v>60648</c:v>
                </c:pt>
                <c:pt idx="36">
                  <c:v>62814</c:v>
                </c:pt>
                <c:pt idx="37">
                  <c:v>25992</c:v>
                </c:pt>
                <c:pt idx="38">
                  <c:v>51984</c:v>
                </c:pt>
                <c:pt idx="39">
                  <c:v>23826</c:v>
                </c:pt>
                <c:pt idx="40">
                  <c:v>97470</c:v>
                </c:pt>
                <c:pt idx="41">
                  <c:v>23826</c:v>
                </c:pt>
                <c:pt idx="42">
                  <c:v>56316</c:v>
                </c:pt>
                <c:pt idx="43">
                  <c:v>19494</c:v>
                </c:pt>
                <c:pt idx="44">
                  <c:v>56316</c:v>
                </c:pt>
                <c:pt idx="45">
                  <c:v>56316</c:v>
                </c:pt>
                <c:pt idx="46">
                  <c:v>19494</c:v>
                </c:pt>
                <c:pt idx="47">
                  <c:v>43320</c:v>
                </c:pt>
                <c:pt idx="48">
                  <c:v>19494</c:v>
                </c:pt>
                <c:pt idx="49">
                  <c:v>93138</c:v>
                </c:pt>
                <c:pt idx="50">
                  <c:v>19494</c:v>
                </c:pt>
                <c:pt idx="51">
                  <c:v>56316</c:v>
                </c:pt>
                <c:pt idx="52">
                  <c:v>19494</c:v>
                </c:pt>
                <c:pt idx="53">
                  <c:v>56316</c:v>
                </c:pt>
                <c:pt idx="54">
                  <c:v>56316</c:v>
                </c:pt>
                <c:pt idx="55">
                  <c:v>19494</c:v>
                </c:pt>
                <c:pt idx="56">
                  <c:v>56316</c:v>
                </c:pt>
                <c:pt idx="57">
                  <c:v>19494</c:v>
                </c:pt>
                <c:pt idx="58">
                  <c:v>75810</c:v>
                </c:pt>
                <c:pt idx="59">
                  <c:v>19494</c:v>
                </c:pt>
                <c:pt idx="60">
                  <c:v>56316</c:v>
                </c:pt>
                <c:pt idx="61">
                  <c:v>19494</c:v>
                </c:pt>
                <c:pt idx="62">
                  <c:v>56316</c:v>
                </c:pt>
                <c:pt idx="63">
                  <c:v>56316</c:v>
                </c:pt>
                <c:pt idx="64">
                  <c:v>19494</c:v>
                </c:pt>
                <c:pt idx="65">
                  <c:v>56316</c:v>
                </c:pt>
                <c:pt idx="66">
                  <c:v>19494</c:v>
                </c:pt>
                <c:pt idx="67">
                  <c:v>93138</c:v>
                </c:pt>
                <c:pt idx="68">
                  <c:v>19494</c:v>
                </c:pt>
                <c:pt idx="69">
                  <c:v>56316</c:v>
                </c:pt>
                <c:pt idx="70">
                  <c:v>19494</c:v>
                </c:pt>
                <c:pt idx="71">
                  <c:v>38988</c:v>
                </c:pt>
                <c:pt idx="72">
                  <c:v>56316</c:v>
                </c:pt>
                <c:pt idx="73">
                  <c:v>19494</c:v>
                </c:pt>
                <c:pt idx="74">
                  <c:v>56316</c:v>
                </c:pt>
                <c:pt idx="75">
                  <c:v>19494</c:v>
                </c:pt>
                <c:pt idx="76">
                  <c:v>73644</c:v>
                </c:pt>
                <c:pt idx="77">
                  <c:v>19494</c:v>
                </c:pt>
                <c:pt idx="78">
                  <c:v>56316</c:v>
                </c:pt>
                <c:pt idx="79">
                  <c:v>19494</c:v>
                </c:pt>
                <c:pt idx="80">
                  <c:v>56316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6F-419B-84B8-6262F50FC1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00830527"/>
        <c:axId val="800831359"/>
      </c:barChart>
      <c:catAx>
        <c:axId val="800830527"/>
        <c:scaling>
          <c:orientation val="minMax"/>
        </c:scaling>
        <c:delete val="1"/>
        <c:axPos val="b"/>
        <c:majorTickMark val="none"/>
        <c:minorTickMark val="none"/>
        <c:tickLblPos val="nextTo"/>
        <c:crossAx val="800831359"/>
        <c:crosses val="autoZero"/>
        <c:auto val="1"/>
        <c:lblAlgn val="ctr"/>
        <c:lblOffset val="100"/>
        <c:noMultiLvlLbl val="0"/>
      </c:catAx>
      <c:valAx>
        <c:axId val="8008313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008305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r"/>
      <c:layout>
        <c:manualLayout>
          <c:xMode val="edge"/>
          <c:yMode val="edge"/>
          <c:x val="0.71941226434711503"/>
          <c:y val="0.20204822355713528"/>
          <c:w val="0.21517482985764785"/>
          <c:h val="0.17575981840518218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BD68D6B-3A93-4A74-9319-ECEF7A59E4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5BEB194-66BF-46A3-A1DF-7080A2CBB8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91A94-71E1-4D3D-A196-21319C566187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487C893-AD14-4CCA-8728-7A620C05158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E30B42-0DC9-4AF9-ADD4-F97F3577D3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A1656D-AA24-487A-BB91-CEF70D3FE3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191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115036-1951-48CD-BC53-0DE69B741A28}" type="datetimeFigureOut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E38D6E-1A5B-4276-ABDD-C44BC7B80D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5651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7D265E-CEA3-40F2-81BE-416F1DE688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08D624-20A6-403A-82DB-BE1CE208C4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D948BC-C640-44EA-8D4B-70A8F43E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221C1-12A0-4B02-B253-32A944545C2C}" type="datetime1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84D36E-D23D-4E4E-97F3-3CA4451A2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E71220-00E8-42EB-9CF3-F4E73538D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0"/>
            <a:ext cx="2743200" cy="365125"/>
          </a:xfrm>
          <a:prstGeom prst="rect">
            <a:avLst/>
          </a:prstGeom>
        </p:spPr>
        <p:txBody>
          <a:bodyPr/>
          <a:lstStyle/>
          <a:p>
            <a:fld id="{7C35AA06-5F22-4BC2-B40C-D07DE322E8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812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426EB1-7680-476D-AC46-40099ED6C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46B7CF-95B6-4755-AD86-D32944E7CD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455A2C-8183-4A12-B396-E2D1838D7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12E4B-AD37-40B9-8853-7BF15AD57C68}" type="datetime1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929BA0-5082-41B2-9F25-955553C72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6B294976-0653-4512-A6CA-696C9B35F2EB}"/>
              </a:ext>
            </a:extLst>
          </p:cNvPr>
          <p:cNvSpPr txBox="1">
            <a:spLocks/>
          </p:cNvSpPr>
          <p:nvPr userDrawn="1"/>
        </p:nvSpPr>
        <p:spPr>
          <a:xfrm>
            <a:off x="92964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35AA06-5F22-4BC2-B40C-D07DE322E8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257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4844A21-F35B-460B-BF89-8DA65C0D01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AB310D9-A00D-4F05-A388-EBB832156E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A06DF3-3F2B-44F7-994E-C30C2EBF7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596D9-C2FA-45CF-BD3C-6322920D9FFA}" type="datetime1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3D6CE9-C215-4957-AC2E-3C588519F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96D4E3D5-0E66-4318-9DC8-688B6714CE41}"/>
              </a:ext>
            </a:extLst>
          </p:cNvPr>
          <p:cNvSpPr txBox="1">
            <a:spLocks/>
          </p:cNvSpPr>
          <p:nvPr userDrawn="1"/>
        </p:nvSpPr>
        <p:spPr>
          <a:xfrm>
            <a:off x="92964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35AA06-5F22-4BC2-B40C-D07DE322E8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451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3080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DED66A-FD0C-4E11-B6F4-6F8BB84A2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530238-CFD4-4C58-B375-3CDD0ECEC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8330BB-1BFA-4CDC-B53E-AE05ABA29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45533-8E38-4E4A-94D6-D5FA5DECF856}" type="datetime1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9E9AD8-CB61-4978-8B9A-E8E4DA87C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D1451FEF-0AFD-4143-8E0A-A2523FC1B7C7}"/>
              </a:ext>
            </a:extLst>
          </p:cNvPr>
          <p:cNvSpPr txBox="1">
            <a:spLocks/>
          </p:cNvSpPr>
          <p:nvPr userDrawn="1"/>
        </p:nvSpPr>
        <p:spPr>
          <a:xfrm>
            <a:off x="92964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35AA06-5F22-4BC2-B40C-D07DE322E8DE}" type="slidenum">
              <a:rPr lang="ko-KR" altLang="en-US" smtClean="0">
                <a:solidFill>
                  <a:schemeClr val="bg1"/>
                </a:solidFill>
              </a:rPr>
              <a:pPr/>
              <a:t>‹#›</a:t>
            </a:fld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12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CD309D-8CF6-4333-B03F-37E6DB53F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E1EBBD-30F3-4D26-95CF-15398A1D7A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4D8C8F-5CBD-42D2-A5D0-7056DC965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4658-7531-4487-8184-1609682F6A4C}" type="datetime1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B147B0-2B98-4175-907E-6B53C431F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EC8B02F1-76EC-41BF-B46B-86564C673DA7}"/>
              </a:ext>
            </a:extLst>
          </p:cNvPr>
          <p:cNvSpPr txBox="1">
            <a:spLocks/>
          </p:cNvSpPr>
          <p:nvPr userDrawn="1"/>
        </p:nvSpPr>
        <p:spPr>
          <a:xfrm>
            <a:off x="92964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35AA06-5F22-4BC2-B40C-D07DE322E8DE}" type="slidenum">
              <a:rPr lang="ko-KR" altLang="en-US" smtClean="0">
                <a:solidFill>
                  <a:schemeClr val="bg1"/>
                </a:solidFill>
              </a:rPr>
              <a:pPr/>
              <a:t>‹#›</a:t>
            </a:fld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502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67DF8-28BF-4F91-AA14-89C3A2D3A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E0920C-0CAA-44CF-9227-DDDB556EEA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10BC896-CC04-4695-B098-1C60D09095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04BE57-54B8-4265-B09A-7F7A82E7F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D8F2E-8136-49A2-B5A8-FEF1294EE409}" type="datetime1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C01680-92F1-4836-B00B-F44D5423A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15C2ACD2-9556-45A0-B8C0-C952C03A89E2}"/>
              </a:ext>
            </a:extLst>
          </p:cNvPr>
          <p:cNvSpPr txBox="1">
            <a:spLocks/>
          </p:cNvSpPr>
          <p:nvPr userDrawn="1"/>
        </p:nvSpPr>
        <p:spPr>
          <a:xfrm>
            <a:off x="92964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35AA06-5F22-4BC2-B40C-D07DE322E8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130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A4CBD-1535-415F-B485-E53EF824C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5532F4-9504-45E4-843B-D0E2DE4B5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BB630A-D8A1-491B-8095-C7F60C417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6CE3D9-333E-4F2D-97AC-EBC45DA2EA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F37A961-36FF-4489-9CDC-2F5F996D08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6E90BCE-D6C9-4497-8FEC-0265E6D40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3EB80-A7BF-4518-AD0D-3B7A1BB331C2}" type="datetime1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A6C7FF0-8BC4-4152-BB55-8B9D5217D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00E7FB2A-04FB-4372-808F-465B8D7264DB}"/>
              </a:ext>
            </a:extLst>
          </p:cNvPr>
          <p:cNvSpPr txBox="1">
            <a:spLocks/>
          </p:cNvSpPr>
          <p:nvPr userDrawn="1"/>
        </p:nvSpPr>
        <p:spPr>
          <a:xfrm>
            <a:off x="92964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35AA06-5F22-4BC2-B40C-D07DE322E8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432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BF448D-D937-4E96-8C89-8E6734742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A0053FB-7641-4C01-AA62-0F99E2669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3AD48-02AB-4AE0-A4BB-BAC30E0AA424}" type="datetime1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0D575A-6D7E-4918-AD56-AFAA0AD4F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2A8731-A88D-4A74-921B-7A6CE9F7BB82}"/>
              </a:ext>
            </a:extLst>
          </p:cNvPr>
          <p:cNvSpPr txBox="1">
            <a:spLocks/>
          </p:cNvSpPr>
          <p:nvPr userDrawn="1"/>
        </p:nvSpPr>
        <p:spPr>
          <a:xfrm>
            <a:off x="92964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35AA06-5F22-4BC2-B40C-D07DE322E8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007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B1B38DA-94A8-4DED-9A48-97223079C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A37C5-5BB8-4F4A-92A3-A67F35925931}" type="datetime1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772E8BA-E550-4F1F-870A-7BD635E91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2ABC9609-ECE9-4654-B983-B09F34EA64D2}"/>
              </a:ext>
            </a:extLst>
          </p:cNvPr>
          <p:cNvSpPr txBox="1">
            <a:spLocks/>
          </p:cNvSpPr>
          <p:nvPr userDrawn="1"/>
        </p:nvSpPr>
        <p:spPr>
          <a:xfrm>
            <a:off x="92964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35AA06-5F22-4BC2-B40C-D07DE322E8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974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411453-5E3F-432F-BC52-AD9431B7D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08E90A-762A-44F3-BA3A-B203762F5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1624E3-0BC6-47A7-A864-6AD08D6EF7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36847E-7720-4C2C-8B6F-E7460FD16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B507C-D2D7-42F0-A612-522D8501B5FB}" type="datetime1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532195-95C2-49CE-BEB9-E33ABF5A1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9009960A-5426-42E1-A23B-42A42B04BC42}"/>
              </a:ext>
            </a:extLst>
          </p:cNvPr>
          <p:cNvSpPr txBox="1">
            <a:spLocks/>
          </p:cNvSpPr>
          <p:nvPr userDrawn="1"/>
        </p:nvSpPr>
        <p:spPr>
          <a:xfrm>
            <a:off x="92964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35AA06-5F22-4BC2-B40C-D07DE322E8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824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B2EF14-6C1C-4EB5-9013-94642A388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D841CF6-5793-43CA-AB23-054067EF18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27AA9D-5F19-4E13-A5E5-A16DE8FCC9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D3303A-3B61-4762-872F-1F2DD216D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127A0-B6EB-473C-A084-C70FD00284D9}" type="datetime1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BEA2749-0BEE-4135-BF62-E929236DB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6675C2D4-73AC-42D7-BCF0-C2E5F5EA9D07}"/>
              </a:ext>
            </a:extLst>
          </p:cNvPr>
          <p:cNvSpPr txBox="1">
            <a:spLocks/>
          </p:cNvSpPr>
          <p:nvPr userDrawn="1"/>
        </p:nvSpPr>
        <p:spPr>
          <a:xfrm>
            <a:off x="9296400" y="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C35AA06-5F22-4BC2-B40C-D07DE322E8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845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C89430E-73F4-492A-97BB-936F41877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CF5229-FCA0-4022-A94A-99291B2ED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95DA9A-CE46-4340-A09C-83B1EC05AA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B3CE4-7287-42FD-B5C4-A66898974C38}" type="datetime1">
              <a:rPr lang="ko-KR" altLang="en-US" smtClean="0"/>
              <a:t>2021-11-25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DA37DC-83CB-4AD8-8CDF-F990D46DB4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A223FCA4-30DB-4274-802D-9ED2D9E8CB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400" y="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C35AA06-5F22-4BC2-B40C-D07DE322E8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262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7.png"/><Relationship Id="rId7" Type="http://schemas.microsoft.com/office/2007/relationships/hdphoto" Target="../media/hdphoto1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microsoft.com/office/2007/relationships/hdphoto" Target="../media/hdphoto10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microsoft.com/office/2007/relationships/hdphoto" Target="../media/hdphoto13.wdp"/><Relationship Id="rId3" Type="http://schemas.openxmlformats.org/officeDocument/2006/relationships/image" Target="../media/image30.png"/><Relationship Id="rId7" Type="http://schemas.microsoft.com/office/2007/relationships/hdphoto" Target="../media/hdphoto9.wdp"/><Relationship Id="rId12" Type="http://schemas.openxmlformats.org/officeDocument/2006/relationships/image" Target="../media/image38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microsoft.com/office/2007/relationships/hdphoto" Target="../media/hdphoto12.wdp"/><Relationship Id="rId5" Type="http://schemas.openxmlformats.org/officeDocument/2006/relationships/image" Target="../media/image35.png"/><Relationship Id="rId10" Type="http://schemas.openxmlformats.org/officeDocument/2006/relationships/image" Target="../media/image37.png"/><Relationship Id="rId4" Type="http://schemas.openxmlformats.org/officeDocument/2006/relationships/chart" Target="../charts/chart6.xml"/><Relationship Id="rId9" Type="http://schemas.openxmlformats.org/officeDocument/2006/relationships/image" Target="../media/image24.png"/><Relationship Id="rId1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microsoft.com/office/2007/relationships/hdphoto" Target="../media/hdphoto6.wdp"/><Relationship Id="rId18" Type="http://schemas.openxmlformats.org/officeDocument/2006/relationships/image" Target="../media/image2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7.png"/><Relationship Id="rId17" Type="http://schemas.microsoft.com/office/2007/relationships/hdphoto" Target="../media/hdphoto8.wdp"/><Relationship Id="rId2" Type="http://schemas.openxmlformats.org/officeDocument/2006/relationships/image" Target="../media/image12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microsoft.com/office/2007/relationships/hdphoto" Target="../media/hdphoto4.wdp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openxmlformats.org/officeDocument/2006/relationships/chart" Target="../charts/char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0204FBE-14EE-4D20-A181-561D46D3A7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0000"/>
              <a:lumOff val="80000"/>
              <a:alpha val="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1C0B771-DFD7-4751-B84D-F0C69999DD66}"/>
              </a:ext>
            </a:extLst>
          </p:cNvPr>
          <p:cNvSpPr/>
          <p:nvPr/>
        </p:nvSpPr>
        <p:spPr>
          <a:xfrm>
            <a:off x="1930241" y="988052"/>
            <a:ext cx="8597153" cy="1461246"/>
          </a:xfrm>
          <a:prstGeom prst="rect">
            <a:avLst/>
          </a:prstGeom>
          <a:solidFill>
            <a:schemeClr val="tx2">
              <a:lumMod val="75000"/>
              <a:alpha val="2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E762ED77-64CF-462A-BCA6-55775D8450EB}"/>
              </a:ext>
            </a:extLst>
          </p:cNvPr>
          <p:cNvSpPr txBox="1">
            <a:spLocks/>
          </p:cNvSpPr>
          <p:nvPr/>
        </p:nvSpPr>
        <p:spPr>
          <a:xfrm>
            <a:off x="1808751" y="804601"/>
            <a:ext cx="8840132" cy="157968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lnSpc>
                <a:spcPct val="100000"/>
              </a:lnSpc>
            </a:pPr>
            <a:r>
              <a:rPr lang="ko-KR" altLang="en-US" sz="3800" b="1" spc="50" dirty="0">
                <a:ln w="9525" cmpd="sng">
                  <a:solidFill>
                    <a:srgbClr val="2F528F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나눔고딕OTF" panose="020B0600000101010101" charset="-127"/>
                <a:ea typeface="나눔고딕OTF" panose="020B0600000101010101" charset="-127"/>
              </a:rPr>
              <a:t>반도체 공정별 운전조건 최적화 및 실시간 모니터링 시스템 구축을 통한 불량률 감소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2D14830-31FD-4EEC-9B86-0660152B51DF}"/>
              </a:ext>
            </a:extLst>
          </p:cNvPr>
          <p:cNvCxnSpPr/>
          <p:nvPr/>
        </p:nvCxnSpPr>
        <p:spPr>
          <a:xfrm>
            <a:off x="1930241" y="988051"/>
            <a:ext cx="859715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87DF422-4D6E-4DE8-9A18-9494E5D4A0BD}"/>
              </a:ext>
            </a:extLst>
          </p:cNvPr>
          <p:cNvSpPr txBox="1"/>
          <p:nvPr/>
        </p:nvSpPr>
        <p:spPr>
          <a:xfrm>
            <a:off x="3688977" y="6175962"/>
            <a:ext cx="4814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B4</a:t>
            </a:r>
            <a:r>
              <a:rPr lang="ko-KR" altLang="en-US" sz="1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조 김민경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서형준</a:t>
            </a:r>
            <a:r>
              <a:rPr lang="ko-KR" altLang="en-US" sz="1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손유정</a:t>
            </a:r>
            <a:r>
              <a:rPr lang="ko-KR" altLang="en-US" sz="1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이영호 이찬희 </a:t>
            </a:r>
            <a:r>
              <a:rPr lang="ko-KR" altLang="en-US" sz="1600" b="1" dirty="0" err="1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임솔이</a:t>
            </a:r>
            <a:endParaRPr lang="ko-KR" altLang="en-US" sz="1600" b="1" dirty="0">
              <a:solidFill>
                <a:schemeClr val="bg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F8A55D2-980F-41E1-8411-4DA039DFF134}"/>
              </a:ext>
            </a:extLst>
          </p:cNvPr>
          <p:cNvCxnSpPr/>
          <p:nvPr/>
        </p:nvCxnSpPr>
        <p:spPr>
          <a:xfrm>
            <a:off x="1930241" y="2449302"/>
            <a:ext cx="859715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118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15C9F35F-FDEC-4B0D-8B30-8C35773D42E9}"/>
              </a:ext>
            </a:extLst>
          </p:cNvPr>
          <p:cNvSpPr txBox="1">
            <a:spLocks/>
          </p:cNvSpPr>
          <p:nvPr/>
        </p:nvSpPr>
        <p:spPr>
          <a:xfrm>
            <a:off x="219458" y="145923"/>
            <a:ext cx="10905066" cy="346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4. </a:t>
            </a:r>
            <a:r>
              <a:rPr lang="ko-KR" altLang="en-US" sz="24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분석 결과</a:t>
            </a: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2588A958-2AAE-4720-ACC1-FD9F4D52C5C0}"/>
              </a:ext>
            </a:extLst>
          </p:cNvPr>
          <p:cNvSpPr txBox="1">
            <a:spLocks/>
          </p:cNvSpPr>
          <p:nvPr/>
        </p:nvSpPr>
        <p:spPr>
          <a:xfrm>
            <a:off x="9355123" y="7550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C35AA06-5F22-4BC2-B40C-D07DE322E8DE}" type="slidenum">
              <a:rPr lang="ko-KR" altLang="en-US" sz="1200" smtClean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pPr algn="r"/>
              <a:t>10</a:t>
            </a:fld>
            <a:endParaRPr lang="ko-KR" altLang="en-US" sz="1200">
              <a:solidFill>
                <a:schemeClr val="bg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graphicFrame>
        <p:nvGraphicFramePr>
          <p:cNvPr id="8" name="표 10">
            <a:extLst>
              <a:ext uri="{FF2B5EF4-FFF2-40B4-BE49-F238E27FC236}">
                <a16:creationId xmlns:a16="http://schemas.microsoft.com/office/drawing/2014/main" id="{DD811DDD-5F12-46A5-9B3E-50257BFFF6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465030"/>
              </p:ext>
            </p:extLst>
          </p:nvPr>
        </p:nvGraphicFramePr>
        <p:xfrm>
          <a:off x="6254529" y="4719004"/>
          <a:ext cx="5067711" cy="188899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70120">
                  <a:extLst>
                    <a:ext uri="{9D8B030D-6E8A-4147-A177-3AD203B41FA5}">
                      <a16:colId xmlns:a16="http://schemas.microsoft.com/office/drawing/2014/main" val="1174611199"/>
                    </a:ext>
                  </a:extLst>
                </a:gridCol>
                <a:gridCol w="979914">
                  <a:extLst>
                    <a:ext uri="{9D8B030D-6E8A-4147-A177-3AD203B41FA5}">
                      <a16:colId xmlns:a16="http://schemas.microsoft.com/office/drawing/2014/main" val="592387154"/>
                    </a:ext>
                  </a:extLst>
                </a:gridCol>
                <a:gridCol w="1068881">
                  <a:extLst>
                    <a:ext uri="{9D8B030D-6E8A-4147-A177-3AD203B41FA5}">
                      <a16:colId xmlns:a16="http://schemas.microsoft.com/office/drawing/2014/main" val="3681955397"/>
                    </a:ext>
                  </a:extLst>
                </a:gridCol>
                <a:gridCol w="1024398">
                  <a:extLst>
                    <a:ext uri="{9D8B030D-6E8A-4147-A177-3AD203B41FA5}">
                      <a16:colId xmlns:a16="http://schemas.microsoft.com/office/drawing/2014/main" val="1854787517"/>
                    </a:ext>
                  </a:extLst>
                </a:gridCol>
                <a:gridCol w="1024398">
                  <a:extLst>
                    <a:ext uri="{9D8B030D-6E8A-4147-A177-3AD203B41FA5}">
                      <a16:colId xmlns:a16="http://schemas.microsoft.com/office/drawing/2014/main" val="2028322212"/>
                    </a:ext>
                  </a:extLst>
                </a:gridCol>
              </a:tblGrid>
              <a:tr h="395649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Train_accuracy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Test_accuracy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Test F1_score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Test AUC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1889604"/>
                  </a:ext>
                </a:extLst>
              </a:tr>
              <a:tr h="3657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Decision Tree</a:t>
                      </a:r>
                      <a:endParaRPr lang="ko-KR" altLang="en-US" sz="1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0.946</a:t>
                      </a:r>
                      <a:endParaRPr lang="ko-KR" altLang="en-US" sz="1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0.947</a:t>
                      </a:r>
                      <a:endParaRPr lang="ko-KR" altLang="en-US" sz="1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0.426</a:t>
                      </a:r>
                      <a:endParaRPr lang="ko-KR" altLang="en-US" sz="1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0.638</a:t>
                      </a:r>
                      <a:endParaRPr lang="ko-KR" altLang="en-US" sz="1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6881376"/>
                  </a:ext>
                </a:extLst>
              </a:tr>
              <a:tr h="3657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Gradient Boosting</a:t>
                      </a:r>
                      <a:endParaRPr lang="ko-KR" altLang="en-US" sz="1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1.000</a:t>
                      </a:r>
                      <a:endParaRPr lang="ko-KR" altLang="en-US" sz="1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0.979</a:t>
                      </a:r>
                      <a:endParaRPr lang="ko-KR" altLang="en-US" sz="1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0.836</a:t>
                      </a:r>
                      <a:endParaRPr lang="ko-KR" altLang="en-US" sz="1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0.886</a:t>
                      </a:r>
                      <a:endParaRPr lang="ko-KR" altLang="en-US" sz="1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8837500"/>
                  </a:ext>
                </a:extLst>
              </a:tr>
              <a:tr h="3657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SVM</a:t>
                      </a:r>
                      <a:endParaRPr lang="ko-KR" altLang="en-US" sz="1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0.999</a:t>
                      </a:r>
                      <a:endParaRPr lang="ko-KR" altLang="en-US" sz="1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0.975</a:t>
                      </a:r>
                      <a:endParaRPr lang="ko-KR" altLang="en-US" sz="1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0.800</a:t>
                      </a:r>
                      <a:endParaRPr lang="ko-KR" altLang="en-US" sz="1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0.858</a:t>
                      </a:r>
                      <a:endParaRPr lang="ko-KR" altLang="en-US" sz="1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5256341"/>
                  </a:ext>
                </a:extLst>
              </a:tr>
              <a:tr h="3657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ANN</a:t>
                      </a:r>
                      <a:endParaRPr lang="ko-KR" altLang="en-US" sz="1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0.999</a:t>
                      </a:r>
                      <a:endParaRPr lang="ko-KR" altLang="en-US" sz="1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0.963</a:t>
                      </a:r>
                      <a:endParaRPr lang="ko-KR" altLang="en-US" sz="1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0.771</a:t>
                      </a:r>
                      <a:endParaRPr lang="ko-KR" altLang="en-US" sz="1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0.92</a:t>
                      </a:r>
                      <a:endParaRPr lang="ko-KR" altLang="en-US" sz="10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6073154"/>
                  </a:ext>
                </a:extLst>
              </a:tr>
            </a:tbl>
          </a:graphicData>
        </a:graphic>
      </p:graphicFrame>
      <p:sp>
        <p:nvSpPr>
          <p:cNvPr id="23" name="사각형: 잘린 한쪽 모서리 22">
            <a:extLst>
              <a:ext uri="{FF2B5EF4-FFF2-40B4-BE49-F238E27FC236}">
                <a16:creationId xmlns:a16="http://schemas.microsoft.com/office/drawing/2014/main" id="{AF944949-C1AC-40CC-AA28-6D1C892DDB62}"/>
              </a:ext>
            </a:extLst>
          </p:cNvPr>
          <p:cNvSpPr/>
          <p:nvPr/>
        </p:nvSpPr>
        <p:spPr>
          <a:xfrm>
            <a:off x="670937" y="2576605"/>
            <a:ext cx="985049" cy="267223"/>
          </a:xfrm>
          <a:prstGeom prst="snip1Rect">
            <a:avLst/>
          </a:prstGeom>
          <a:solidFill>
            <a:srgbClr val="0AA6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전처리</a:t>
            </a:r>
            <a:endParaRPr lang="ko-KR" altLang="en-US" sz="14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4" name="사각형: 잘린 한쪽 모서리 23">
            <a:extLst>
              <a:ext uri="{FF2B5EF4-FFF2-40B4-BE49-F238E27FC236}">
                <a16:creationId xmlns:a16="http://schemas.microsoft.com/office/drawing/2014/main" id="{7A9DB3E6-1B4C-40F7-A1AD-58C9FB32B519}"/>
              </a:ext>
            </a:extLst>
          </p:cNvPr>
          <p:cNvSpPr/>
          <p:nvPr/>
        </p:nvSpPr>
        <p:spPr>
          <a:xfrm>
            <a:off x="2364388" y="2576605"/>
            <a:ext cx="1120146" cy="274299"/>
          </a:xfrm>
          <a:prstGeom prst="snip1Rect">
            <a:avLst/>
          </a:prstGeom>
          <a:solidFill>
            <a:srgbClr val="0AA6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모델링</a:t>
            </a:r>
          </a:p>
        </p:txBody>
      </p:sp>
      <p:sp>
        <p:nvSpPr>
          <p:cNvPr id="25" name="사각형: 잘린 한쪽 모서리 24">
            <a:extLst>
              <a:ext uri="{FF2B5EF4-FFF2-40B4-BE49-F238E27FC236}">
                <a16:creationId xmlns:a16="http://schemas.microsoft.com/office/drawing/2014/main" id="{E085B795-715E-41F3-9BD7-3F0EDDFF925E}"/>
              </a:ext>
            </a:extLst>
          </p:cNvPr>
          <p:cNvSpPr/>
          <p:nvPr/>
        </p:nvSpPr>
        <p:spPr>
          <a:xfrm>
            <a:off x="4125782" y="2584077"/>
            <a:ext cx="1243172" cy="266827"/>
          </a:xfrm>
          <a:prstGeom prst="snip1Rect">
            <a:avLst/>
          </a:prstGeom>
          <a:solidFill>
            <a:srgbClr val="0AA6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모델 선정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F14DA1B-BE30-4AEB-B9DE-AEBF56D93EED}"/>
              </a:ext>
            </a:extLst>
          </p:cNvPr>
          <p:cNvSpPr/>
          <p:nvPr/>
        </p:nvSpPr>
        <p:spPr>
          <a:xfrm>
            <a:off x="670937" y="3030429"/>
            <a:ext cx="985049" cy="3384441"/>
          </a:xfrm>
          <a:prstGeom prst="rect">
            <a:avLst/>
          </a:prstGeom>
          <a:noFill/>
          <a:ln>
            <a:solidFill>
              <a:srgbClr val="A3A0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tlCol="0" anchor="ctr">
            <a:noAutofit/>
          </a:bodyPr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Oxidation</a:t>
            </a:r>
          </a:p>
          <a:p>
            <a:pPr algn="ctr"/>
            <a:endParaRPr lang="en-US" altLang="ko-KR" sz="11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endParaRPr lang="en-US" altLang="ko-KR" sz="11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endParaRPr lang="en-US" altLang="ko-KR" sz="11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Soft bake</a:t>
            </a:r>
          </a:p>
          <a:p>
            <a:pPr algn="ctr"/>
            <a:endParaRPr lang="en-US" altLang="ko-KR" sz="11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endParaRPr lang="en-US" altLang="ko-KR" sz="11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endParaRPr lang="en-US" altLang="ko-KR" sz="11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Lithography</a:t>
            </a:r>
          </a:p>
          <a:p>
            <a:pPr algn="ctr"/>
            <a:endParaRPr lang="ko-KR" altLang="en-US" sz="11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endParaRPr lang="en-US" altLang="ko-KR" sz="11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endParaRPr lang="en-US" altLang="ko-KR" sz="11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Etching</a:t>
            </a:r>
          </a:p>
          <a:p>
            <a:pPr algn="ctr"/>
            <a:endParaRPr lang="en-US" altLang="ko-KR" sz="11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endParaRPr lang="en-US" altLang="ko-KR" sz="11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Ion Implantation</a:t>
            </a:r>
            <a:endParaRPr lang="ko-KR" altLang="en-US" sz="11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17FD352-CA5E-4B3E-83F9-E746839FC8F6}"/>
              </a:ext>
            </a:extLst>
          </p:cNvPr>
          <p:cNvSpPr/>
          <p:nvPr/>
        </p:nvSpPr>
        <p:spPr>
          <a:xfrm>
            <a:off x="2363151" y="3121341"/>
            <a:ext cx="1004915" cy="690691"/>
          </a:xfrm>
          <a:prstGeom prst="rect">
            <a:avLst/>
          </a:prstGeom>
          <a:noFill/>
          <a:ln>
            <a:solidFill>
              <a:srgbClr val="A3A0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tlCol="0" anchor="ctr">
            <a:noAutofit/>
          </a:bodyPr>
          <a:lstStyle/>
          <a:p>
            <a:pPr algn="ctr" latinLnBrk="1"/>
            <a:r>
              <a:rPr lang="en-US" altLang="ko-KR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Decision Tree</a:t>
            </a:r>
            <a:endParaRPr lang="ko-KR" altLang="en-US" sz="12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8BBBCEC-C728-4806-B49E-18F96DA1D7DB}"/>
              </a:ext>
            </a:extLst>
          </p:cNvPr>
          <p:cNvSpPr/>
          <p:nvPr/>
        </p:nvSpPr>
        <p:spPr>
          <a:xfrm>
            <a:off x="2363152" y="3975859"/>
            <a:ext cx="1004914" cy="690691"/>
          </a:xfrm>
          <a:prstGeom prst="rect">
            <a:avLst/>
          </a:prstGeom>
          <a:noFill/>
          <a:ln>
            <a:solidFill>
              <a:srgbClr val="A3A0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tlCol="0" anchor="ctr">
            <a:noAutofit/>
          </a:bodyPr>
          <a:lstStyle/>
          <a:p>
            <a:pPr algn="ctr" latinLnBrk="1"/>
            <a:r>
              <a:rPr lang="en-US" altLang="ko-KR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Gradient Boosting</a:t>
            </a:r>
            <a:endParaRPr lang="ko-KR" altLang="en-US" sz="12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5936D47-87B1-4BE4-91A0-0FDA5F120260}"/>
              </a:ext>
            </a:extLst>
          </p:cNvPr>
          <p:cNvSpPr/>
          <p:nvPr/>
        </p:nvSpPr>
        <p:spPr>
          <a:xfrm>
            <a:off x="2363151" y="4875477"/>
            <a:ext cx="1004914" cy="690691"/>
          </a:xfrm>
          <a:prstGeom prst="rect">
            <a:avLst/>
          </a:prstGeom>
          <a:noFill/>
          <a:ln>
            <a:solidFill>
              <a:srgbClr val="A3A0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tlCol="0" anchor="ctr">
            <a:noAutofit/>
          </a:bodyPr>
          <a:lstStyle/>
          <a:p>
            <a:pPr algn="ctr" latinLnBrk="1"/>
            <a:r>
              <a:rPr lang="en-US" altLang="ko-KR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SVM</a:t>
            </a:r>
            <a:endParaRPr lang="ko-KR" altLang="en-US" sz="12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9754489-11DD-43BE-BDAF-7EFF5D760528}"/>
              </a:ext>
            </a:extLst>
          </p:cNvPr>
          <p:cNvSpPr/>
          <p:nvPr/>
        </p:nvSpPr>
        <p:spPr>
          <a:xfrm>
            <a:off x="2363149" y="5749958"/>
            <a:ext cx="1004915" cy="690691"/>
          </a:xfrm>
          <a:prstGeom prst="rect">
            <a:avLst/>
          </a:prstGeom>
          <a:noFill/>
          <a:ln>
            <a:solidFill>
              <a:srgbClr val="A3A0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tlCol="0" anchor="ctr">
            <a:noAutofit/>
          </a:bodyPr>
          <a:lstStyle/>
          <a:p>
            <a:pPr algn="ctr" latinLnBrk="1"/>
            <a:r>
              <a:rPr lang="en-US" altLang="ko-KR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ANN</a:t>
            </a:r>
            <a:endParaRPr lang="ko-KR" altLang="en-US" sz="12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57133A59-343C-42F0-8DEC-89796314A068}"/>
              </a:ext>
            </a:extLst>
          </p:cNvPr>
          <p:cNvCxnSpPr>
            <a:cxnSpLocks/>
            <a:stCxn id="31" idx="1"/>
          </p:cNvCxnSpPr>
          <p:nvPr/>
        </p:nvCxnSpPr>
        <p:spPr>
          <a:xfrm rot="10800000" flipV="1">
            <a:off x="2085129" y="3466687"/>
            <a:ext cx="278022" cy="265311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C7CB62D-6E0F-4CB0-82D4-4BD211A2C601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2085127" y="6095304"/>
            <a:ext cx="2780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02F1EA48-9875-4CBF-83E3-3BA0CDF4F173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1655986" y="4722650"/>
            <a:ext cx="4193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589B4C4F-614B-422A-8B4C-2FCD36E46477}"/>
              </a:ext>
            </a:extLst>
          </p:cNvPr>
          <p:cNvCxnSpPr>
            <a:cxnSpLocks/>
          </p:cNvCxnSpPr>
          <p:nvPr/>
        </p:nvCxnSpPr>
        <p:spPr>
          <a:xfrm>
            <a:off x="2085127" y="5241024"/>
            <a:ext cx="2626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513E616E-5142-4D0C-A13F-BD45132D2DF8}"/>
              </a:ext>
            </a:extLst>
          </p:cNvPr>
          <p:cNvCxnSpPr>
            <a:cxnSpLocks/>
          </p:cNvCxnSpPr>
          <p:nvPr/>
        </p:nvCxnSpPr>
        <p:spPr>
          <a:xfrm>
            <a:off x="2094914" y="4301456"/>
            <a:ext cx="2780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1D683059-65F4-46C6-BC0E-862B81EB5A2F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3361655" y="3442918"/>
            <a:ext cx="278022" cy="265311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5BA56634-1D61-40AE-97C9-D53574E00104}"/>
              </a:ext>
            </a:extLst>
          </p:cNvPr>
          <p:cNvCxnSpPr>
            <a:cxnSpLocks/>
          </p:cNvCxnSpPr>
          <p:nvPr/>
        </p:nvCxnSpPr>
        <p:spPr>
          <a:xfrm flipH="1">
            <a:off x="3361653" y="6071535"/>
            <a:ext cx="2780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6A284864-51B4-4532-876E-70D889AF1FC6}"/>
              </a:ext>
            </a:extLst>
          </p:cNvPr>
          <p:cNvCxnSpPr>
            <a:cxnSpLocks/>
          </p:cNvCxnSpPr>
          <p:nvPr/>
        </p:nvCxnSpPr>
        <p:spPr>
          <a:xfrm flipH="1">
            <a:off x="3361653" y="5217255"/>
            <a:ext cx="2626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F00A6196-B515-4EF5-8001-D195B7C88E23}"/>
              </a:ext>
            </a:extLst>
          </p:cNvPr>
          <p:cNvCxnSpPr>
            <a:cxnSpLocks/>
          </p:cNvCxnSpPr>
          <p:nvPr/>
        </p:nvCxnSpPr>
        <p:spPr>
          <a:xfrm flipH="1">
            <a:off x="3371440" y="4277687"/>
            <a:ext cx="2780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2E4E9B4-2621-4C18-99CA-7EC964EB0E1F}"/>
              </a:ext>
            </a:extLst>
          </p:cNvPr>
          <p:cNvCxnSpPr>
            <a:cxnSpLocks/>
          </p:cNvCxnSpPr>
          <p:nvPr/>
        </p:nvCxnSpPr>
        <p:spPr>
          <a:xfrm>
            <a:off x="3649462" y="3963263"/>
            <a:ext cx="4193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2D008310-C366-4E43-97E8-9BA23014818F}"/>
              </a:ext>
            </a:extLst>
          </p:cNvPr>
          <p:cNvSpPr/>
          <p:nvPr/>
        </p:nvSpPr>
        <p:spPr>
          <a:xfrm>
            <a:off x="4194523" y="3662967"/>
            <a:ext cx="1140874" cy="588514"/>
          </a:xfrm>
          <a:prstGeom prst="rect">
            <a:avLst/>
          </a:prstGeom>
          <a:noFill/>
          <a:ln>
            <a:solidFill>
              <a:srgbClr val="A3A0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tlCol="0" anchor="ctr">
            <a:noAutofit/>
          </a:bodyPr>
          <a:lstStyle/>
          <a:p>
            <a:pPr algn="ctr" latinLnBrk="1"/>
            <a:r>
              <a:rPr lang="ko-KR" altLang="en-US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모델</a:t>
            </a:r>
            <a:endParaRPr lang="en-US" altLang="ko-KR" sz="12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 latinLnBrk="1"/>
            <a:r>
              <a:rPr lang="ko-KR" altLang="en-US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도출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7300CCB-0662-47FB-ADB1-FB3E6C545389}"/>
              </a:ext>
            </a:extLst>
          </p:cNvPr>
          <p:cNvSpPr/>
          <p:nvPr/>
        </p:nvSpPr>
        <p:spPr>
          <a:xfrm>
            <a:off x="4234789" y="4989093"/>
            <a:ext cx="1100602" cy="588514"/>
          </a:xfrm>
          <a:prstGeom prst="rect">
            <a:avLst/>
          </a:prstGeom>
          <a:noFill/>
          <a:ln>
            <a:solidFill>
              <a:srgbClr val="A3A0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tlCol="0" anchor="ctr">
            <a:noAutofit/>
          </a:bodyPr>
          <a:lstStyle/>
          <a:p>
            <a:pPr algn="ctr" latinLnBrk="1"/>
            <a:r>
              <a:rPr lang="en-US" altLang="ko-KR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F1 score</a:t>
            </a:r>
            <a:r>
              <a:rPr lang="ko-KR" altLang="en-US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를 </a:t>
            </a:r>
            <a:endParaRPr lang="en-US" altLang="ko-KR" sz="12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 latinLnBrk="1"/>
            <a:r>
              <a:rPr lang="ko-KR" altLang="en-US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통해</a:t>
            </a:r>
            <a:endParaRPr lang="en-US" altLang="ko-KR" sz="12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 latinLnBrk="1"/>
            <a:r>
              <a:rPr lang="ko-KR" altLang="en-US" sz="12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모델 선정</a:t>
            </a: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D40071D6-11EC-49AF-B97B-FB3AE3D3A690}"/>
              </a:ext>
            </a:extLst>
          </p:cNvPr>
          <p:cNvCxnSpPr>
            <a:cxnSpLocks/>
          </p:cNvCxnSpPr>
          <p:nvPr/>
        </p:nvCxnSpPr>
        <p:spPr>
          <a:xfrm>
            <a:off x="4761550" y="4277687"/>
            <a:ext cx="0" cy="597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002EED38-2222-4607-B5E5-8FDFF4DE7B22}"/>
              </a:ext>
            </a:extLst>
          </p:cNvPr>
          <p:cNvSpPr txBox="1"/>
          <p:nvPr/>
        </p:nvSpPr>
        <p:spPr>
          <a:xfrm>
            <a:off x="402672" y="1831279"/>
            <a:ext cx="25756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모델 선정 진행도</a:t>
            </a: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1EDA71D9-34BF-4646-8FFC-D3E0B50475D6}"/>
              </a:ext>
            </a:extLst>
          </p:cNvPr>
          <p:cNvSpPr/>
          <p:nvPr/>
        </p:nvSpPr>
        <p:spPr>
          <a:xfrm>
            <a:off x="402672" y="2160314"/>
            <a:ext cx="5293453" cy="44978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67D719B-3D59-4C14-B964-CCDB66646049}"/>
              </a:ext>
            </a:extLst>
          </p:cNvPr>
          <p:cNvSpPr/>
          <p:nvPr/>
        </p:nvSpPr>
        <p:spPr>
          <a:xfrm>
            <a:off x="6144896" y="2160314"/>
            <a:ext cx="5293453" cy="44978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D99DDCC-0247-406E-9833-D7A3D40FE9A8}"/>
              </a:ext>
            </a:extLst>
          </p:cNvPr>
          <p:cNvSpPr txBox="1"/>
          <p:nvPr/>
        </p:nvSpPr>
        <p:spPr>
          <a:xfrm>
            <a:off x="6144896" y="1831278"/>
            <a:ext cx="257560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모델 성능 평가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CBEB12C-6F11-4629-AA7D-791F62A2233D}"/>
              </a:ext>
            </a:extLst>
          </p:cNvPr>
          <p:cNvSpPr txBox="1"/>
          <p:nvPr/>
        </p:nvSpPr>
        <p:spPr>
          <a:xfrm>
            <a:off x="1076899" y="1209921"/>
            <a:ext cx="11304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운전조건에 따른 불량 발생 예측모델 개발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F1 Score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결과에 따른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Gradient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Boosting 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모델 선정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1A0652D-C676-4C83-B897-6C584D84B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159" y="2213500"/>
            <a:ext cx="5212634" cy="25559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0DDED42-E788-457A-A3E6-0DCCBC012E23}"/>
              </a:ext>
            </a:extLst>
          </p:cNvPr>
          <p:cNvSpPr/>
          <p:nvPr/>
        </p:nvSpPr>
        <p:spPr>
          <a:xfrm>
            <a:off x="7234702" y="5477441"/>
            <a:ext cx="4087538" cy="4123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02F8E71-58D9-45B6-9C48-8C738D69395D}"/>
              </a:ext>
            </a:extLst>
          </p:cNvPr>
          <p:cNvSpPr/>
          <p:nvPr/>
        </p:nvSpPr>
        <p:spPr>
          <a:xfrm>
            <a:off x="7799582" y="2370416"/>
            <a:ext cx="920917" cy="23485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6E215A9-2F66-475E-8E6A-FDEB81CEEEC1}"/>
              </a:ext>
            </a:extLst>
          </p:cNvPr>
          <p:cNvGrpSpPr/>
          <p:nvPr/>
        </p:nvGrpSpPr>
        <p:grpSpPr>
          <a:xfrm>
            <a:off x="0" y="0"/>
            <a:ext cx="12192000" cy="983635"/>
            <a:chOff x="0" y="0"/>
            <a:chExt cx="12192000" cy="1036320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0880AD1F-36BF-46D5-9643-31A9222E2F25}"/>
                </a:ext>
              </a:extLst>
            </p:cNvPr>
            <p:cNvSpPr/>
            <p:nvPr/>
          </p:nvSpPr>
          <p:spPr>
            <a:xfrm>
              <a:off x="0" y="0"/>
              <a:ext cx="12192000" cy="1036320"/>
            </a:xfrm>
            <a:prstGeom prst="rect">
              <a:avLst/>
            </a:prstGeom>
            <a:solidFill>
              <a:srgbClr val="00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4FB50C6A-73E3-4FE2-88FF-118D455737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7284" r="12734" b="5451"/>
            <a:stretch/>
          </p:blipFill>
          <p:spPr>
            <a:xfrm>
              <a:off x="9936480" y="0"/>
              <a:ext cx="2255520" cy="1036320"/>
            </a:xfrm>
            <a:prstGeom prst="rect">
              <a:avLst/>
            </a:prstGeom>
          </p:spPr>
        </p:pic>
      </p:grpSp>
      <p:sp>
        <p:nvSpPr>
          <p:cNvPr id="49" name="제목 1">
            <a:extLst>
              <a:ext uri="{FF2B5EF4-FFF2-40B4-BE49-F238E27FC236}">
                <a16:creationId xmlns:a16="http://schemas.microsoft.com/office/drawing/2014/main" id="{6E5497C9-BA1C-413E-A84A-962DDF45D61B}"/>
              </a:ext>
            </a:extLst>
          </p:cNvPr>
          <p:cNvSpPr txBox="1">
            <a:spLocks/>
          </p:cNvSpPr>
          <p:nvPr/>
        </p:nvSpPr>
        <p:spPr>
          <a:xfrm>
            <a:off x="219384" y="53659"/>
            <a:ext cx="4162042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4. </a:t>
            </a:r>
            <a:r>
              <a:rPr lang="ko-KR" altLang="en-US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분석결과</a:t>
            </a: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DDE9F17-7EC1-465A-8B8B-EDE1FF4021BC}"/>
              </a:ext>
            </a:extLst>
          </p:cNvPr>
          <p:cNvGrpSpPr/>
          <p:nvPr/>
        </p:nvGrpSpPr>
        <p:grpSpPr>
          <a:xfrm>
            <a:off x="690350" y="1073788"/>
            <a:ext cx="257666" cy="646331"/>
            <a:chOff x="4375773" y="1943243"/>
            <a:chExt cx="792715" cy="1988451"/>
          </a:xfrm>
        </p:grpSpPr>
        <p:grpSp>
          <p:nvGrpSpPr>
            <p:cNvPr id="52" name="Group 8">
              <a:extLst>
                <a:ext uri="{FF2B5EF4-FFF2-40B4-BE49-F238E27FC236}">
                  <a16:creationId xmlns:a16="http://schemas.microsoft.com/office/drawing/2014/main" id="{A1C14A0D-6FB7-4DE3-B50D-8D326A3F21D2}"/>
                </a:ext>
              </a:extLst>
            </p:cNvPr>
            <p:cNvGrpSpPr/>
            <p:nvPr/>
          </p:nvGrpSpPr>
          <p:grpSpPr>
            <a:xfrm flipH="1">
              <a:off x="4516298" y="3441152"/>
              <a:ext cx="511666" cy="490542"/>
              <a:chOff x="4964627" y="3703863"/>
              <a:chExt cx="393594" cy="377344"/>
            </a:xfrm>
            <a:solidFill>
              <a:schemeClr val="tx2">
                <a:lumMod val="50000"/>
                <a:alpha val="70000"/>
              </a:schemeClr>
            </a:solidFill>
          </p:grpSpPr>
          <p:sp>
            <p:nvSpPr>
              <p:cNvPr id="57" name="Oval 1">
                <a:extLst>
                  <a:ext uri="{FF2B5EF4-FFF2-40B4-BE49-F238E27FC236}">
                    <a16:creationId xmlns:a16="http://schemas.microsoft.com/office/drawing/2014/main" id="{73D0BC73-7A36-432F-95D5-38971966806D}"/>
                  </a:ext>
                </a:extLst>
              </p:cNvPr>
              <p:cNvSpPr/>
              <p:nvPr/>
            </p:nvSpPr>
            <p:spPr>
              <a:xfrm flipH="1">
                <a:off x="4977747" y="3794659"/>
                <a:ext cx="36735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8" name="Oval 1">
                <a:extLst>
                  <a:ext uri="{FF2B5EF4-FFF2-40B4-BE49-F238E27FC236}">
                    <a16:creationId xmlns:a16="http://schemas.microsoft.com/office/drawing/2014/main" id="{7ED0B0DC-C6F5-4D1D-9F0D-9D44526117D0}"/>
                  </a:ext>
                </a:extLst>
              </p:cNvPr>
              <p:cNvSpPr/>
              <p:nvPr/>
            </p:nvSpPr>
            <p:spPr>
              <a:xfrm flipH="1">
                <a:off x="5017106" y="3976249"/>
                <a:ext cx="288634" cy="104958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9" name="Oval 1">
                <a:extLst>
                  <a:ext uri="{FF2B5EF4-FFF2-40B4-BE49-F238E27FC236}">
                    <a16:creationId xmlns:a16="http://schemas.microsoft.com/office/drawing/2014/main" id="{B02F0524-6633-4DDA-A28A-5E1941C342CB}"/>
                  </a:ext>
                </a:extLst>
              </p:cNvPr>
              <p:cNvSpPr/>
              <p:nvPr/>
            </p:nvSpPr>
            <p:spPr>
              <a:xfrm flipH="1">
                <a:off x="4990867" y="3885454"/>
                <a:ext cx="34111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0" name="Oval 1">
                <a:extLst>
                  <a:ext uri="{FF2B5EF4-FFF2-40B4-BE49-F238E27FC236}">
                    <a16:creationId xmlns:a16="http://schemas.microsoft.com/office/drawing/2014/main" id="{0BB86781-196C-4A8B-BDD8-0C4DEDF2F92E}"/>
                  </a:ext>
                </a:extLst>
              </p:cNvPr>
              <p:cNvSpPr/>
              <p:nvPr/>
            </p:nvSpPr>
            <p:spPr>
              <a:xfrm flipH="1">
                <a:off x="4964627" y="3703863"/>
                <a:ext cx="39359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3" name="Group 13">
              <a:extLst>
                <a:ext uri="{FF2B5EF4-FFF2-40B4-BE49-F238E27FC236}">
                  <a16:creationId xmlns:a16="http://schemas.microsoft.com/office/drawing/2014/main" id="{F1D07B38-92C3-4085-BE7F-3DE99665CF23}"/>
                </a:ext>
              </a:extLst>
            </p:cNvPr>
            <p:cNvGrpSpPr/>
            <p:nvPr/>
          </p:nvGrpSpPr>
          <p:grpSpPr>
            <a:xfrm>
              <a:off x="4375773" y="1943243"/>
              <a:ext cx="792715" cy="1360145"/>
              <a:chOff x="4874689" y="2348880"/>
              <a:chExt cx="914401" cy="1354872"/>
            </a:xfrm>
            <a:solidFill>
              <a:srgbClr val="90C221"/>
            </a:solidFill>
          </p:grpSpPr>
          <p:sp>
            <p:nvSpPr>
              <p:cNvPr id="54" name="Block Arc 14">
                <a:extLst>
                  <a:ext uri="{FF2B5EF4-FFF2-40B4-BE49-F238E27FC236}">
                    <a16:creationId xmlns:a16="http://schemas.microsoft.com/office/drawing/2014/main" id="{10639454-81EA-4394-8713-331AB55744DD}"/>
                  </a:ext>
                </a:extLst>
              </p:cNvPr>
              <p:cNvSpPr/>
              <p:nvPr/>
            </p:nvSpPr>
            <p:spPr>
              <a:xfrm>
                <a:off x="4874690" y="2348880"/>
                <a:ext cx="914400" cy="914400"/>
              </a:xfrm>
              <a:prstGeom prst="blockArc">
                <a:avLst/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Round Same Side Corner Rectangle 30">
                <a:extLst>
                  <a:ext uri="{FF2B5EF4-FFF2-40B4-BE49-F238E27FC236}">
                    <a16:creationId xmlns:a16="http://schemas.microsoft.com/office/drawing/2014/main" id="{6D234947-9C1E-4448-AF06-678A1B22F3B1}"/>
                  </a:ext>
                </a:extLst>
              </p:cNvPr>
              <p:cNvSpPr/>
              <p:nvPr/>
            </p:nvSpPr>
            <p:spPr>
              <a:xfrm rot="10800000">
                <a:off x="4874689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6" name="Round Same Side Corner Rectangle 33">
                <a:extLst>
                  <a:ext uri="{FF2B5EF4-FFF2-40B4-BE49-F238E27FC236}">
                    <a16:creationId xmlns:a16="http://schemas.microsoft.com/office/drawing/2014/main" id="{2A5BD3FA-3ADD-4088-8745-D4DCF4143FC1}"/>
                  </a:ext>
                </a:extLst>
              </p:cNvPr>
              <p:cNvSpPr/>
              <p:nvPr/>
            </p:nvSpPr>
            <p:spPr>
              <a:xfrm rot="10800000">
                <a:off x="5560582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2366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2588A958-2AAE-4720-ACC1-FD9F4D52C5C0}"/>
              </a:ext>
            </a:extLst>
          </p:cNvPr>
          <p:cNvSpPr txBox="1">
            <a:spLocks/>
          </p:cNvSpPr>
          <p:nvPr/>
        </p:nvSpPr>
        <p:spPr>
          <a:xfrm>
            <a:off x="9355123" y="7550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C35AA06-5F22-4BC2-B40C-D07DE322E8DE}" type="slidenum">
              <a:rPr lang="ko-KR" altLang="en-US" sz="1200" smtClean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pPr algn="r"/>
              <a:t>11</a:t>
            </a:fld>
            <a:endParaRPr lang="ko-KR" altLang="en-US" sz="1200">
              <a:solidFill>
                <a:schemeClr val="bg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B546D8-AD70-4B23-AC4D-D54455D69A16}"/>
              </a:ext>
            </a:extLst>
          </p:cNvPr>
          <p:cNvSpPr txBox="1"/>
          <p:nvPr/>
        </p:nvSpPr>
        <p:spPr>
          <a:xfrm>
            <a:off x="5616656" y="1362711"/>
            <a:ext cx="34034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Boxplot</a:t>
            </a:r>
            <a:r>
              <a:rPr lang="ko-KR" altLang="en-US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을 이용한 </a:t>
            </a:r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공정별 최적조건</a:t>
            </a:r>
            <a:r>
              <a:rPr lang="ko-KR" altLang="en-US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도출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F49D53-756C-4276-88B9-6E6EEB60CFF6}"/>
              </a:ext>
            </a:extLst>
          </p:cNvPr>
          <p:cNvSpPr txBox="1"/>
          <p:nvPr/>
        </p:nvSpPr>
        <p:spPr>
          <a:xfrm>
            <a:off x="8122838" y="1718791"/>
            <a:ext cx="1340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Resolution</a:t>
            </a:r>
            <a:endParaRPr lang="ko-KR" altLang="en-US" sz="14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3C03E9-E24E-496C-B5F8-E4F0E19432B8}"/>
              </a:ext>
            </a:extLst>
          </p:cNvPr>
          <p:cNvSpPr txBox="1"/>
          <p:nvPr/>
        </p:nvSpPr>
        <p:spPr>
          <a:xfrm>
            <a:off x="6421964" y="1718791"/>
            <a:ext cx="738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ppm</a:t>
            </a:r>
            <a:endParaRPr lang="ko-KR" altLang="en-US" sz="14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A7AB55-6E35-42F3-870C-7F5A288DA0EB}"/>
              </a:ext>
            </a:extLst>
          </p:cNvPr>
          <p:cNvSpPr txBox="1"/>
          <p:nvPr/>
        </p:nvSpPr>
        <p:spPr>
          <a:xfrm>
            <a:off x="10160413" y="1718791"/>
            <a:ext cx="1276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Etching_rate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endParaRPr lang="ko-KR" altLang="en-US" sz="14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A55AC2-3A77-40B9-A3C2-B1FC95AA0DF1}"/>
              </a:ext>
            </a:extLst>
          </p:cNvPr>
          <p:cNvSpPr txBox="1"/>
          <p:nvPr/>
        </p:nvSpPr>
        <p:spPr>
          <a:xfrm>
            <a:off x="10220919" y="4669992"/>
            <a:ext cx="146892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Bad       Good</a:t>
            </a:r>
            <a:endParaRPr lang="ko-KR" altLang="en-US" sz="13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CD561E47-1371-40BA-B35D-BEDD499B022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060748" y="2032075"/>
            <a:ext cx="1468929" cy="26640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1367C09-E09A-4F83-AB00-9B1002F72B31}"/>
              </a:ext>
            </a:extLst>
          </p:cNvPr>
          <p:cNvSpPr txBox="1"/>
          <p:nvPr/>
        </p:nvSpPr>
        <p:spPr>
          <a:xfrm>
            <a:off x="8219599" y="4671790"/>
            <a:ext cx="156035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Bad       Good</a:t>
            </a:r>
            <a:endParaRPr lang="ko-KR" altLang="en-US" sz="13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79E7EA-D9E6-4C6E-9803-87DD80732995}"/>
              </a:ext>
            </a:extLst>
          </p:cNvPr>
          <p:cNvSpPr txBox="1"/>
          <p:nvPr/>
        </p:nvSpPr>
        <p:spPr>
          <a:xfrm>
            <a:off x="6218279" y="4643925"/>
            <a:ext cx="156035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Bad       Good</a:t>
            </a:r>
            <a:endParaRPr lang="ko-KR" altLang="en-US" sz="13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23B3C0E3-C4D5-44FC-8E43-79F5686E03F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colorTemperature colorTemp="5941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85851" y="2064256"/>
            <a:ext cx="1468929" cy="266400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AE08211E-90A7-419F-BF00-12354D7E86A7}"/>
              </a:ext>
            </a:extLst>
          </p:cNvPr>
          <p:cNvSpPr txBox="1"/>
          <p:nvPr/>
        </p:nvSpPr>
        <p:spPr>
          <a:xfrm>
            <a:off x="499687" y="1369746"/>
            <a:ext cx="1811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모델의 </a:t>
            </a:r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변수 중요도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1119818E-586F-4B64-B38D-EAE871F8A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629" y="1856607"/>
            <a:ext cx="4008119" cy="4259369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B4945790-8DF7-447C-9B74-2B593BC95D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7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56719" y="2014065"/>
            <a:ext cx="1468928" cy="266205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73854E1-B0B2-46F8-93D9-E90BFC88CEC0}"/>
              </a:ext>
            </a:extLst>
          </p:cNvPr>
          <p:cNvSpPr txBox="1"/>
          <p:nvPr/>
        </p:nvSpPr>
        <p:spPr>
          <a:xfrm>
            <a:off x="304800" y="697190"/>
            <a:ext cx="11304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공정 안정도별 공정 조건 비교로 불량률을 최소화하는 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최적 조건 도출을 통한 공정 최적화가 요구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됨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8C6A2DF-8A26-4F1F-ABFA-AB782E8AAEC2}"/>
              </a:ext>
            </a:extLst>
          </p:cNvPr>
          <p:cNvSpPr/>
          <p:nvPr/>
        </p:nvSpPr>
        <p:spPr>
          <a:xfrm>
            <a:off x="5671991" y="1667968"/>
            <a:ext cx="6219168" cy="47350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5F4E4E5-8256-4BED-8FDC-A098956E11E8}"/>
              </a:ext>
            </a:extLst>
          </p:cNvPr>
          <p:cNvSpPr/>
          <p:nvPr/>
        </p:nvSpPr>
        <p:spPr>
          <a:xfrm>
            <a:off x="499687" y="1656175"/>
            <a:ext cx="4795316" cy="47586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2834549-1B9E-4381-BE3A-36C6A152FF1E}"/>
              </a:ext>
            </a:extLst>
          </p:cNvPr>
          <p:cNvCxnSpPr>
            <a:cxnSpLocks/>
          </p:cNvCxnSpPr>
          <p:nvPr/>
        </p:nvCxnSpPr>
        <p:spPr>
          <a:xfrm>
            <a:off x="6476508" y="2157121"/>
            <a:ext cx="0" cy="370925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6E5D1602-84D4-437D-8FF7-9FD38DC210D6}"/>
              </a:ext>
            </a:extLst>
          </p:cNvPr>
          <p:cNvCxnSpPr>
            <a:cxnSpLocks/>
          </p:cNvCxnSpPr>
          <p:nvPr/>
        </p:nvCxnSpPr>
        <p:spPr>
          <a:xfrm>
            <a:off x="8498898" y="4337794"/>
            <a:ext cx="0" cy="196554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F4C7D12-D199-4ED0-B0DF-91CCA16EFAF5}"/>
              </a:ext>
            </a:extLst>
          </p:cNvPr>
          <p:cNvCxnSpPr>
            <a:cxnSpLocks/>
          </p:cNvCxnSpPr>
          <p:nvPr/>
        </p:nvCxnSpPr>
        <p:spPr>
          <a:xfrm>
            <a:off x="10497055" y="4147112"/>
            <a:ext cx="0" cy="387236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FDBDC944-49CE-4E98-9AF6-D3380C2502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775089"/>
              </p:ext>
            </p:extLst>
          </p:nvPr>
        </p:nvGraphicFramePr>
        <p:xfrm>
          <a:off x="5838997" y="4985757"/>
          <a:ext cx="5913605" cy="670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82721">
                  <a:extLst>
                    <a:ext uri="{9D8B030D-6E8A-4147-A177-3AD203B41FA5}">
                      <a16:colId xmlns:a16="http://schemas.microsoft.com/office/drawing/2014/main" val="878932048"/>
                    </a:ext>
                  </a:extLst>
                </a:gridCol>
                <a:gridCol w="1182721">
                  <a:extLst>
                    <a:ext uri="{9D8B030D-6E8A-4147-A177-3AD203B41FA5}">
                      <a16:colId xmlns:a16="http://schemas.microsoft.com/office/drawing/2014/main" val="922718701"/>
                    </a:ext>
                  </a:extLst>
                </a:gridCol>
                <a:gridCol w="1182721">
                  <a:extLst>
                    <a:ext uri="{9D8B030D-6E8A-4147-A177-3AD203B41FA5}">
                      <a16:colId xmlns:a16="http://schemas.microsoft.com/office/drawing/2014/main" val="2637879783"/>
                    </a:ext>
                  </a:extLst>
                </a:gridCol>
                <a:gridCol w="1182721">
                  <a:extLst>
                    <a:ext uri="{9D8B030D-6E8A-4147-A177-3AD203B41FA5}">
                      <a16:colId xmlns:a16="http://schemas.microsoft.com/office/drawing/2014/main" val="292059363"/>
                    </a:ext>
                  </a:extLst>
                </a:gridCol>
                <a:gridCol w="1182721">
                  <a:extLst>
                    <a:ext uri="{9D8B030D-6E8A-4147-A177-3AD203B41FA5}">
                      <a16:colId xmlns:a16="http://schemas.microsoft.com/office/drawing/2014/main" val="1076476444"/>
                    </a:ext>
                  </a:extLst>
                </a:gridCol>
              </a:tblGrid>
              <a:tr h="316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/>
                        <a:t>공정명</a:t>
                      </a:r>
                      <a:endParaRPr lang="ko-KR" altLang="en-US"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산화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산화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산화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포토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125191"/>
                  </a:ext>
                </a:extLst>
              </a:tr>
              <a:tr h="316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선발 변수</a:t>
                      </a:r>
                      <a:endParaRPr lang="ko-KR" altLang="en-US"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type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pressure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thickness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resolution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9248517"/>
                  </a:ext>
                </a:extLst>
              </a:tr>
            </a:tbl>
          </a:graphicData>
        </a:graphic>
      </p:graphicFrame>
      <p:graphicFrame>
        <p:nvGraphicFramePr>
          <p:cNvPr id="33" name="표 12">
            <a:extLst>
              <a:ext uri="{FF2B5EF4-FFF2-40B4-BE49-F238E27FC236}">
                <a16:creationId xmlns:a16="http://schemas.microsoft.com/office/drawing/2014/main" id="{B2120600-745F-470F-B9D6-B297866C67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476734"/>
              </p:ext>
            </p:extLst>
          </p:nvPr>
        </p:nvGraphicFramePr>
        <p:xfrm>
          <a:off x="5838996" y="5684134"/>
          <a:ext cx="5913604" cy="670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80369">
                  <a:extLst>
                    <a:ext uri="{9D8B030D-6E8A-4147-A177-3AD203B41FA5}">
                      <a16:colId xmlns:a16="http://schemas.microsoft.com/office/drawing/2014/main" val="878932048"/>
                    </a:ext>
                  </a:extLst>
                </a:gridCol>
                <a:gridCol w="1577745">
                  <a:extLst>
                    <a:ext uri="{9D8B030D-6E8A-4147-A177-3AD203B41FA5}">
                      <a16:colId xmlns:a16="http://schemas.microsoft.com/office/drawing/2014/main" val="922718701"/>
                    </a:ext>
                  </a:extLst>
                </a:gridCol>
                <a:gridCol w="1577745">
                  <a:extLst>
                    <a:ext uri="{9D8B030D-6E8A-4147-A177-3AD203B41FA5}">
                      <a16:colId xmlns:a16="http://schemas.microsoft.com/office/drawing/2014/main" val="2637879783"/>
                    </a:ext>
                  </a:extLst>
                </a:gridCol>
                <a:gridCol w="1577745">
                  <a:extLst>
                    <a:ext uri="{9D8B030D-6E8A-4147-A177-3AD203B41FA5}">
                      <a16:colId xmlns:a16="http://schemas.microsoft.com/office/drawing/2014/main" val="292059363"/>
                    </a:ext>
                  </a:extLst>
                </a:gridCol>
              </a:tblGrid>
              <a:tr h="316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err="1"/>
                        <a:t>공정명</a:t>
                      </a:r>
                      <a:endParaRPr lang="ko-KR" altLang="en-US"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포토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식각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이온주입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1125191"/>
                  </a:ext>
                </a:extLst>
              </a:tr>
              <a:tr h="3169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선발 변수</a:t>
                      </a:r>
                      <a:endParaRPr lang="ko-KR" altLang="en-US" sz="1600" b="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Photo resist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Etching rate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RTA_Temp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9248517"/>
                  </a:ext>
                </a:extLst>
              </a:tr>
            </a:tbl>
          </a:graphicData>
        </a:graphic>
      </p:graphicFrame>
      <p:grpSp>
        <p:nvGrpSpPr>
          <p:cNvPr id="26" name="그룹 25">
            <a:extLst>
              <a:ext uri="{FF2B5EF4-FFF2-40B4-BE49-F238E27FC236}">
                <a16:creationId xmlns:a16="http://schemas.microsoft.com/office/drawing/2014/main" id="{8DB9AB97-8EC3-4A10-B770-AC1AD986FCB4}"/>
              </a:ext>
            </a:extLst>
          </p:cNvPr>
          <p:cNvGrpSpPr/>
          <p:nvPr/>
        </p:nvGrpSpPr>
        <p:grpSpPr>
          <a:xfrm>
            <a:off x="0" y="0"/>
            <a:ext cx="12192000" cy="983635"/>
            <a:chOff x="0" y="0"/>
            <a:chExt cx="12192000" cy="103632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BF6D3917-1E55-4C73-A808-FCEB5B22DCF1}"/>
                </a:ext>
              </a:extLst>
            </p:cNvPr>
            <p:cNvSpPr/>
            <p:nvPr/>
          </p:nvSpPr>
          <p:spPr>
            <a:xfrm>
              <a:off x="0" y="0"/>
              <a:ext cx="12192000" cy="1036320"/>
            </a:xfrm>
            <a:prstGeom prst="rect">
              <a:avLst/>
            </a:prstGeom>
            <a:solidFill>
              <a:srgbClr val="00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82723CC1-8258-4EF0-A9C3-508FCA59FD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7284" r="12734" b="5451"/>
            <a:stretch/>
          </p:blipFill>
          <p:spPr>
            <a:xfrm>
              <a:off x="9936480" y="0"/>
              <a:ext cx="2255520" cy="1036320"/>
            </a:xfrm>
            <a:prstGeom prst="rect">
              <a:avLst/>
            </a:prstGeom>
          </p:spPr>
        </p:pic>
      </p:grpSp>
      <p:sp>
        <p:nvSpPr>
          <p:cNvPr id="30" name="제목 1">
            <a:extLst>
              <a:ext uri="{FF2B5EF4-FFF2-40B4-BE49-F238E27FC236}">
                <a16:creationId xmlns:a16="http://schemas.microsoft.com/office/drawing/2014/main" id="{F89C20F4-B02B-4677-B295-BED9681D0E7E}"/>
              </a:ext>
            </a:extLst>
          </p:cNvPr>
          <p:cNvSpPr txBox="1">
            <a:spLocks/>
          </p:cNvSpPr>
          <p:nvPr/>
        </p:nvSpPr>
        <p:spPr>
          <a:xfrm>
            <a:off x="219384" y="53659"/>
            <a:ext cx="4162042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4. </a:t>
            </a:r>
            <a:r>
              <a:rPr lang="ko-KR" altLang="en-US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분석결과</a:t>
            </a:r>
          </a:p>
        </p:txBody>
      </p:sp>
    </p:spTree>
    <p:extLst>
      <p:ext uri="{BB962C8B-B14F-4D97-AF65-F5344CB8AC3E}">
        <p14:creationId xmlns:p14="http://schemas.microsoft.com/office/powerpoint/2010/main" val="1052340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2588A958-2AAE-4720-ACC1-FD9F4D52C5C0}"/>
              </a:ext>
            </a:extLst>
          </p:cNvPr>
          <p:cNvSpPr txBox="1">
            <a:spLocks/>
          </p:cNvSpPr>
          <p:nvPr/>
        </p:nvSpPr>
        <p:spPr>
          <a:xfrm>
            <a:off x="9355123" y="7550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C35AA06-5F22-4BC2-B40C-D07DE322E8DE}" type="slidenum">
              <a:rPr lang="ko-KR" altLang="en-US" sz="1200" smtClean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pPr algn="r"/>
              <a:t>12</a:t>
            </a:fld>
            <a:endParaRPr lang="ko-KR" altLang="en-US" sz="1200">
              <a:solidFill>
                <a:schemeClr val="bg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576789-0EEE-40CF-9BC3-EEE65CC4FD5E}"/>
              </a:ext>
            </a:extLst>
          </p:cNvPr>
          <p:cNvSpPr txBox="1"/>
          <p:nvPr/>
        </p:nvSpPr>
        <p:spPr>
          <a:xfrm>
            <a:off x="1411196" y="1232888"/>
            <a:ext cx="8274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반도체 품질예측 시스템 구축 및 최적 운전조건 적용으로 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불량률 최소화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AAE0311-38CA-4ED2-9B6E-CCB2A97F1225}"/>
              </a:ext>
            </a:extLst>
          </p:cNvPr>
          <p:cNvSpPr/>
          <p:nvPr/>
        </p:nvSpPr>
        <p:spPr>
          <a:xfrm>
            <a:off x="907409" y="2524564"/>
            <a:ext cx="10377181" cy="39689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7A8286-39A6-4783-BEC5-1731D32698A0}"/>
              </a:ext>
            </a:extLst>
          </p:cNvPr>
          <p:cNvSpPr txBox="1"/>
          <p:nvPr/>
        </p:nvSpPr>
        <p:spPr>
          <a:xfrm>
            <a:off x="6746147" y="3352139"/>
            <a:ext cx="43203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실시간 모니터링 시스템 구축 및 운영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실시간 불량 예측 시스템을 통한 </a:t>
            </a:r>
            <a:r>
              <a:rPr lang="ko-KR" altLang="en-US" sz="16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수율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향상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빅데이터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기반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스마트 공정 도입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87B81A-F65C-48C9-90F2-0866491395B0}"/>
              </a:ext>
            </a:extLst>
          </p:cNvPr>
          <p:cNvSpPr txBox="1"/>
          <p:nvPr/>
        </p:nvSpPr>
        <p:spPr>
          <a:xfrm>
            <a:off x="1246455" y="2982807"/>
            <a:ext cx="44255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운전 조건 최적화위한 유지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·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관리 시스템 필요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안정된 공정에 대한 탐색 필요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부하 증가에 대한 대안 수립 필요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불량률 감소를 통한 원가절감필요</a:t>
            </a:r>
            <a:endParaRPr lang="en-US" altLang="ko-KR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47" name="그림 46" descr="나이프이(가) 표시된 사진&#10;&#10;자동 생성된 설명">
            <a:extLst>
              <a:ext uri="{FF2B5EF4-FFF2-40B4-BE49-F238E27FC236}">
                <a16:creationId xmlns:a16="http://schemas.microsoft.com/office/drawing/2014/main" id="{EA21E529-A3DC-4D15-A782-0D4238DD4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66521" y="3884802"/>
            <a:ext cx="2258954" cy="642835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4E3BBA4-006F-4EFE-AE4F-91F381CB1FE6}"/>
              </a:ext>
            </a:extLst>
          </p:cNvPr>
          <p:cNvSpPr txBox="1"/>
          <p:nvPr/>
        </p:nvSpPr>
        <p:spPr>
          <a:xfrm>
            <a:off x="907409" y="1949043"/>
            <a:ext cx="1369625" cy="461665"/>
          </a:xfrm>
          <a:prstGeom prst="rect">
            <a:avLst/>
          </a:prstGeom>
          <a:solidFill>
            <a:srgbClr val="0AA6E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개선기회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28ED592-174A-403D-B334-98FE4AF2420F}"/>
              </a:ext>
            </a:extLst>
          </p:cNvPr>
          <p:cNvSpPr txBox="1"/>
          <p:nvPr/>
        </p:nvSpPr>
        <p:spPr>
          <a:xfrm>
            <a:off x="6746147" y="1951832"/>
            <a:ext cx="1055862" cy="461665"/>
          </a:xfrm>
          <a:prstGeom prst="rect">
            <a:avLst/>
          </a:prstGeom>
          <a:solidFill>
            <a:srgbClr val="0AA6ED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개선안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2B392C3-96AC-4C2D-8F3F-97916E6F02DC}"/>
              </a:ext>
            </a:extLst>
          </p:cNvPr>
          <p:cNvGrpSpPr/>
          <p:nvPr/>
        </p:nvGrpSpPr>
        <p:grpSpPr>
          <a:xfrm>
            <a:off x="0" y="0"/>
            <a:ext cx="12192000" cy="983635"/>
            <a:chOff x="0" y="0"/>
            <a:chExt cx="12192000" cy="103632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CF2896F-3880-4CFD-A44B-8D4E4CC64098}"/>
                </a:ext>
              </a:extLst>
            </p:cNvPr>
            <p:cNvSpPr/>
            <p:nvPr/>
          </p:nvSpPr>
          <p:spPr>
            <a:xfrm>
              <a:off x="0" y="0"/>
              <a:ext cx="12192000" cy="1036320"/>
            </a:xfrm>
            <a:prstGeom prst="rect">
              <a:avLst/>
            </a:prstGeom>
            <a:solidFill>
              <a:srgbClr val="00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006B10EE-2D38-4730-A896-44E6C05011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7284" r="12734" b="5451"/>
            <a:stretch/>
          </p:blipFill>
          <p:spPr>
            <a:xfrm>
              <a:off x="9936480" y="0"/>
              <a:ext cx="2255520" cy="1036320"/>
            </a:xfrm>
            <a:prstGeom prst="rect">
              <a:avLst/>
            </a:prstGeom>
          </p:spPr>
        </p:pic>
      </p:grpSp>
      <p:sp>
        <p:nvSpPr>
          <p:cNvPr id="20" name="제목 1">
            <a:extLst>
              <a:ext uri="{FF2B5EF4-FFF2-40B4-BE49-F238E27FC236}">
                <a16:creationId xmlns:a16="http://schemas.microsoft.com/office/drawing/2014/main" id="{04D613FA-8FD1-46ED-991C-979DEF8C4EC1}"/>
              </a:ext>
            </a:extLst>
          </p:cNvPr>
          <p:cNvSpPr txBox="1">
            <a:spLocks/>
          </p:cNvSpPr>
          <p:nvPr/>
        </p:nvSpPr>
        <p:spPr>
          <a:xfrm>
            <a:off x="219384" y="53659"/>
            <a:ext cx="4162042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5. </a:t>
            </a:r>
            <a:r>
              <a:rPr lang="ko-KR" altLang="en-US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개선안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BE82856-DC54-4ACF-AF22-BFE90522367E}"/>
              </a:ext>
            </a:extLst>
          </p:cNvPr>
          <p:cNvGrpSpPr/>
          <p:nvPr/>
        </p:nvGrpSpPr>
        <p:grpSpPr>
          <a:xfrm>
            <a:off x="988789" y="1076991"/>
            <a:ext cx="257666" cy="646331"/>
            <a:chOff x="4375773" y="1943243"/>
            <a:chExt cx="792715" cy="1988451"/>
          </a:xfrm>
        </p:grpSpPr>
        <p:grpSp>
          <p:nvGrpSpPr>
            <p:cNvPr id="23" name="Group 8">
              <a:extLst>
                <a:ext uri="{FF2B5EF4-FFF2-40B4-BE49-F238E27FC236}">
                  <a16:creationId xmlns:a16="http://schemas.microsoft.com/office/drawing/2014/main" id="{8FA2B610-4B79-44D3-AE75-48AD38FD6ECE}"/>
                </a:ext>
              </a:extLst>
            </p:cNvPr>
            <p:cNvGrpSpPr/>
            <p:nvPr/>
          </p:nvGrpSpPr>
          <p:grpSpPr>
            <a:xfrm flipH="1">
              <a:off x="4516298" y="3441152"/>
              <a:ext cx="511666" cy="490542"/>
              <a:chOff x="4964627" y="3703863"/>
              <a:chExt cx="393594" cy="377344"/>
            </a:xfrm>
            <a:solidFill>
              <a:schemeClr val="tx2">
                <a:lumMod val="50000"/>
                <a:alpha val="70000"/>
              </a:schemeClr>
            </a:solidFill>
          </p:grpSpPr>
          <p:sp>
            <p:nvSpPr>
              <p:cNvPr id="29" name="Oval 1">
                <a:extLst>
                  <a:ext uri="{FF2B5EF4-FFF2-40B4-BE49-F238E27FC236}">
                    <a16:creationId xmlns:a16="http://schemas.microsoft.com/office/drawing/2014/main" id="{5E9C3B86-70A1-43C5-BFB9-7AAFA57C483F}"/>
                  </a:ext>
                </a:extLst>
              </p:cNvPr>
              <p:cNvSpPr/>
              <p:nvPr/>
            </p:nvSpPr>
            <p:spPr>
              <a:xfrm flipH="1">
                <a:off x="4977747" y="3794659"/>
                <a:ext cx="36735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" name="Oval 1">
                <a:extLst>
                  <a:ext uri="{FF2B5EF4-FFF2-40B4-BE49-F238E27FC236}">
                    <a16:creationId xmlns:a16="http://schemas.microsoft.com/office/drawing/2014/main" id="{C6234C9F-4D37-427B-9915-D0FE1C4E6CA0}"/>
                  </a:ext>
                </a:extLst>
              </p:cNvPr>
              <p:cNvSpPr/>
              <p:nvPr/>
            </p:nvSpPr>
            <p:spPr>
              <a:xfrm flipH="1">
                <a:off x="5017106" y="3976249"/>
                <a:ext cx="288634" cy="104958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" name="Oval 1">
                <a:extLst>
                  <a:ext uri="{FF2B5EF4-FFF2-40B4-BE49-F238E27FC236}">
                    <a16:creationId xmlns:a16="http://schemas.microsoft.com/office/drawing/2014/main" id="{345BD83B-F8AD-4BAE-AA8A-13163FF65441}"/>
                  </a:ext>
                </a:extLst>
              </p:cNvPr>
              <p:cNvSpPr/>
              <p:nvPr/>
            </p:nvSpPr>
            <p:spPr>
              <a:xfrm flipH="1">
                <a:off x="4990867" y="3885454"/>
                <a:ext cx="34111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Oval 1">
                <a:extLst>
                  <a:ext uri="{FF2B5EF4-FFF2-40B4-BE49-F238E27FC236}">
                    <a16:creationId xmlns:a16="http://schemas.microsoft.com/office/drawing/2014/main" id="{4431DF78-8206-4AEB-83E9-06AF9FE06FC1}"/>
                  </a:ext>
                </a:extLst>
              </p:cNvPr>
              <p:cNvSpPr/>
              <p:nvPr/>
            </p:nvSpPr>
            <p:spPr>
              <a:xfrm flipH="1">
                <a:off x="4964627" y="3703863"/>
                <a:ext cx="39359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25" name="Group 13">
              <a:extLst>
                <a:ext uri="{FF2B5EF4-FFF2-40B4-BE49-F238E27FC236}">
                  <a16:creationId xmlns:a16="http://schemas.microsoft.com/office/drawing/2014/main" id="{5E7A8168-617A-4062-99D2-8954B0263690}"/>
                </a:ext>
              </a:extLst>
            </p:cNvPr>
            <p:cNvGrpSpPr/>
            <p:nvPr/>
          </p:nvGrpSpPr>
          <p:grpSpPr>
            <a:xfrm>
              <a:off x="4375773" y="1943243"/>
              <a:ext cx="792715" cy="1360145"/>
              <a:chOff x="4874689" y="2348880"/>
              <a:chExt cx="914401" cy="1354872"/>
            </a:xfrm>
            <a:solidFill>
              <a:srgbClr val="90C221"/>
            </a:solidFill>
          </p:grpSpPr>
          <p:sp>
            <p:nvSpPr>
              <p:cNvPr id="26" name="Block Arc 14">
                <a:extLst>
                  <a:ext uri="{FF2B5EF4-FFF2-40B4-BE49-F238E27FC236}">
                    <a16:creationId xmlns:a16="http://schemas.microsoft.com/office/drawing/2014/main" id="{8619A494-B101-4876-B162-D66566F972BF}"/>
                  </a:ext>
                </a:extLst>
              </p:cNvPr>
              <p:cNvSpPr/>
              <p:nvPr/>
            </p:nvSpPr>
            <p:spPr>
              <a:xfrm>
                <a:off x="4874690" y="2348880"/>
                <a:ext cx="914400" cy="914400"/>
              </a:xfrm>
              <a:prstGeom prst="blockArc">
                <a:avLst/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Round Same Side Corner Rectangle 30">
                <a:extLst>
                  <a:ext uri="{FF2B5EF4-FFF2-40B4-BE49-F238E27FC236}">
                    <a16:creationId xmlns:a16="http://schemas.microsoft.com/office/drawing/2014/main" id="{45153E3F-8516-4E2F-B39F-B2B948121ED1}"/>
                  </a:ext>
                </a:extLst>
              </p:cNvPr>
              <p:cNvSpPr/>
              <p:nvPr/>
            </p:nvSpPr>
            <p:spPr>
              <a:xfrm rot="10800000">
                <a:off x="4874689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8" name="Round Same Side Corner Rectangle 33">
                <a:extLst>
                  <a:ext uri="{FF2B5EF4-FFF2-40B4-BE49-F238E27FC236}">
                    <a16:creationId xmlns:a16="http://schemas.microsoft.com/office/drawing/2014/main" id="{3CCB0FD1-3E50-49D9-9580-8A36BC65D121}"/>
                  </a:ext>
                </a:extLst>
              </p:cNvPr>
              <p:cNvSpPr/>
              <p:nvPr/>
            </p:nvSpPr>
            <p:spPr>
              <a:xfrm rot="10800000">
                <a:off x="5560582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61444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2588A958-2AAE-4720-ACC1-FD9F4D52C5C0}"/>
              </a:ext>
            </a:extLst>
          </p:cNvPr>
          <p:cNvSpPr txBox="1">
            <a:spLocks/>
          </p:cNvSpPr>
          <p:nvPr/>
        </p:nvSpPr>
        <p:spPr>
          <a:xfrm>
            <a:off x="9355123" y="7550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C35AA06-5F22-4BC2-B40C-D07DE322E8DE}" type="slidenum">
              <a:rPr lang="ko-KR" altLang="en-US" sz="1200" smtClean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pPr algn="r"/>
              <a:t>13</a:t>
            </a:fld>
            <a:endParaRPr lang="ko-KR" altLang="en-US" sz="1200">
              <a:solidFill>
                <a:schemeClr val="bg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576789-0EEE-40CF-9BC3-EEE65CC4FD5E}"/>
              </a:ext>
            </a:extLst>
          </p:cNvPr>
          <p:cNvSpPr txBox="1"/>
          <p:nvPr/>
        </p:nvSpPr>
        <p:spPr>
          <a:xfrm>
            <a:off x="1375338" y="1226561"/>
            <a:ext cx="11304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주요 변수 최적화 결과 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불량률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0.29%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로 감소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D9CB0F4E-D1F0-44D0-8165-3F9F135CF6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161650"/>
              </p:ext>
            </p:extLst>
          </p:nvPr>
        </p:nvGraphicFramePr>
        <p:xfrm>
          <a:off x="919765" y="1863903"/>
          <a:ext cx="4476377" cy="469134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0551">
                  <a:extLst>
                    <a:ext uri="{9D8B030D-6E8A-4147-A177-3AD203B41FA5}">
                      <a16:colId xmlns:a16="http://schemas.microsoft.com/office/drawing/2014/main" val="4151571162"/>
                    </a:ext>
                  </a:extLst>
                </a:gridCol>
                <a:gridCol w="1143897">
                  <a:extLst>
                    <a:ext uri="{9D8B030D-6E8A-4147-A177-3AD203B41FA5}">
                      <a16:colId xmlns:a16="http://schemas.microsoft.com/office/drawing/2014/main" val="950500190"/>
                    </a:ext>
                  </a:extLst>
                </a:gridCol>
                <a:gridCol w="374586">
                  <a:extLst>
                    <a:ext uri="{9D8B030D-6E8A-4147-A177-3AD203B41FA5}">
                      <a16:colId xmlns:a16="http://schemas.microsoft.com/office/drawing/2014/main" val="746963423"/>
                    </a:ext>
                  </a:extLst>
                </a:gridCol>
                <a:gridCol w="1167343">
                  <a:extLst>
                    <a:ext uri="{9D8B030D-6E8A-4147-A177-3AD203B41FA5}">
                      <a16:colId xmlns:a16="http://schemas.microsoft.com/office/drawing/2014/main" val="22194503"/>
                    </a:ext>
                  </a:extLst>
                </a:gridCol>
              </a:tblGrid>
              <a:tr h="546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주요공정변수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개선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2787185"/>
                  </a:ext>
                </a:extLst>
              </a:tr>
              <a:tr h="4628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산화공정</a:t>
                      </a:r>
                      <a:endParaRPr lang="en-US" altLang="ko-KR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Type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Dry / Wet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sym typeface="Wingdings" panose="05000000000000000000" pitchFamily="2" charset="2"/>
                        </a:rPr>
                        <a:t>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Wet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597387"/>
                  </a:ext>
                </a:extLst>
              </a:tr>
              <a:tr h="4628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산화공정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pressure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0.18 ~ 0.23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(Torr)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sym typeface="Wingdings" panose="05000000000000000000" pitchFamily="2" charset="2"/>
                        </a:rPr>
                        <a:t>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0.21 ~ 0.22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(Torr)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2312275"/>
                  </a:ext>
                </a:extLst>
              </a:tr>
              <a:tr h="4628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산화공정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ppm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21.07 ~ 49.91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(ppm)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sym typeface="Wingdings" panose="05000000000000000000" pitchFamily="2" charset="2"/>
                        </a:rPr>
                        <a:t>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45.96 ~ 49.91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(ppm)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926030"/>
                  </a:ext>
                </a:extLst>
              </a:tr>
              <a:tr h="4628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산화공정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Thickness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681.4 ~ 737.4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(nm)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sym typeface="Wingdings" panose="05000000000000000000" pitchFamily="2" charset="2"/>
                        </a:rPr>
                        <a:t>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723.9 ~ 727.6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(nm)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003439"/>
                  </a:ext>
                </a:extLst>
              </a:tr>
              <a:tr h="4628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포토공정</a:t>
                      </a:r>
                    </a:p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Resolution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441.7 ~ 582.8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(nm)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sym typeface="Wingdings" panose="05000000000000000000" pitchFamily="2" charset="2"/>
                        </a:rPr>
                        <a:t>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459.6 ~ 468.5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(nm)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120406"/>
                  </a:ext>
                </a:extLst>
              </a:tr>
              <a:tr h="4628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포토공정</a:t>
                      </a:r>
                      <a:endParaRPr lang="en-US" altLang="ko-KR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Photo resist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4.80 ~ 5.14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(ml)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sym typeface="Wingdings" panose="05000000000000000000" pitchFamily="2" charset="2"/>
                        </a:rPr>
                        <a:t>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5.12 ~ 5.14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(ml)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392611"/>
                  </a:ext>
                </a:extLst>
              </a:tr>
              <a:tr h="4628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식각공정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Etching rate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155.1 ~ 178.5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(nm / min)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sym typeface="Wingdings" panose="05000000000000000000" pitchFamily="2" charset="2"/>
                        </a:rPr>
                        <a:t>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160.5 ~ 163.3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(nm / min)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2605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이온주입공정</a:t>
                      </a:r>
                    </a:p>
                    <a:p>
                      <a:pPr algn="ctr" latinLnBrk="1"/>
                      <a:r>
                        <a:rPr lang="en-US" altLang="ko-KR" sz="1400" dirty="0" err="1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RTA_Temp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148 ~ 162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</a:t>
                      </a:r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℃</a:t>
                      </a:r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)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  <a:sym typeface="Wingdings" panose="05000000000000000000" pitchFamily="2" charset="2"/>
                        </a:rPr>
                        <a:t>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148 ~ 151</a:t>
                      </a:r>
                    </a:p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(</a:t>
                      </a:r>
                      <a:r>
                        <a:rPr lang="ko-KR" altLang="en-US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℃</a:t>
                      </a:r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)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555294"/>
                  </a:ext>
                </a:extLst>
              </a:tr>
            </a:tbl>
          </a:graphicData>
        </a:graphic>
      </p:graphicFrame>
      <p:pic>
        <p:nvPicPr>
          <p:cNvPr id="22" name="Picture 2" descr="비닐 화살표를 가리키는 - TenStickers">
            <a:extLst>
              <a:ext uri="{FF2B5EF4-FFF2-40B4-BE49-F238E27FC236}">
                <a16:creationId xmlns:a16="http://schemas.microsoft.com/office/drawing/2014/main" id="{9ED916E1-E74C-4387-B738-6A87821B99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59"/>
          <a:stretch/>
        </p:blipFill>
        <p:spPr bwMode="auto">
          <a:xfrm>
            <a:off x="5532718" y="3917776"/>
            <a:ext cx="1021977" cy="677609"/>
          </a:xfrm>
          <a:prstGeom prst="rect">
            <a:avLst/>
          </a:prstGeom>
          <a:noFill/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91BCD35-9A94-49C4-94E6-C0044F031E7C}"/>
              </a:ext>
            </a:extLst>
          </p:cNvPr>
          <p:cNvSpPr/>
          <p:nvPr/>
        </p:nvSpPr>
        <p:spPr>
          <a:xfrm>
            <a:off x="6689827" y="1867774"/>
            <a:ext cx="4634753" cy="469134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B17217-A29B-460A-8DC1-5577312E29C7}"/>
              </a:ext>
            </a:extLst>
          </p:cNvPr>
          <p:cNvSpPr txBox="1"/>
          <p:nvPr/>
        </p:nvSpPr>
        <p:spPr>
          <a:xfrm>
            <a:off x="7295948" y="2042634"/>
            <a:ext cx="1353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불량률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dirty="0">
                <a:solidFill>
                  <a:srgbClr val="FF000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7%</a:t>
            </a:r>
            <a:endParaRPr lang="ko-KR" altLang="en-US" dirty="0">
              <a:solidFill>
                <a:srgbClr val="FF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660320-8E10-400B-BF5E-F7121FF74F12}"/>
              </a:ext>
            </a:extLst>
          </p:cNvPr>
          <p:cNvSpPr txBox="1"/>
          <p:nvPr/>
        </p:nvSpPr>
        <p:spPr>
          <a:xfrm>
            <a:off x="9438393" y="2042634"/>
            <a:ext cx="1353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불량률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dirty="0">
                <a:solidFill>
                  <a:srgbClr val="0070C0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0.29%</a:t>
            </a:r>
            <a:endParaRPr lang="ko-KR" altLang="en-US" dirty="0">
              <a:solidFill>
                <a:srgbClr val="0070C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70D895-C4EE-4F36-9725-594227481DC4}"/>
              </a:ext>
            </a:extLst>
          </p:cNvPr>
          <p:cNvSpPr txBox="1"/>
          <p:nvPr/>
        </p:nvSpPr>
        <p:spPr>
          <a:xfrm>
            <a:off x="8592296" y="2007767"/>
            <a:ext cx="9800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GB </a:t>
            </a:r>
            <a:r>
              <a:rPr lang="ko-KR" altLang="en-US" sz="11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모델링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74BDB4-C3CD-4F11-AABF-D8989036D569}"/>
              </a:ext>
            </a:extLst>
          </p:cNvPr>
          <p:cNvSpPr txBox="1"/>
          <p:nvPr/>
        </p:nvSpPr>
        <p:spPr>
          <a:xfrm>
            <a:off x="6954092" y="3400005"/>
            <a:ext cx="233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총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1704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장 웨이퍼 중</a:t>
            </a:r>
            <a:endParaRPr lang="ko-KR" altLang="en-US" dirty="0">
              <a:solidFill>
                <a:srgbClr val="FF0000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093BF393-D069-42ED-8DB8-30094DE0EE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64" t="31174" r="5930"/>
          <a:stretch/>
        </p:blipFill>
        <p:spPr>
          <a:xfrm>
            <a:off x="7075960" y="5120610"/>
            <a:ext cx="1087686" cy="1134051"/>
          </a:xfrm>
          <a:prstGeom prst="rect">
            <a:avLst/>
          </a:prstGeom>
        </p:spPr>
      </p:pic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9F0280C0-E2BC-499B-87AF-CBAEFCE80D57}"/>
              </a:ext>
            </a:extLst>
          </p:cNvPr>
          <p:cNvSpPr/>
          <p:nvPr/>
        </p:nvSpPr>
        <p:spPr>
          <a:xfrm>
            <a:off x="9152028" y="5509246"/>
            <a:ext cx="467132" cy="369332"/>
          </a:xfrm>
          <a:prstGeom prst="rightArrow">
            <a:avLst/>
          </a:prstGeom>
          <a:solidFill>
            <a:srgbClr val="00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590731C-E990-44F4-92AB-040E5C331259}"/>
              </a:ext>
            </a:extLst>
          </p:cNvPr>
          <p:cNvSpPr txBox="1"/>
          <p:nvPr/>
        </p:nvSpPr>
        <p:spPr>
          <a:xfrm>
            <a:off x="7167801" y="4589807"/>
            <a:ext cx="3715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운전조건 개선으로 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Location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불량 감소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9DCE8759-7F97-49FA-B9CC-727EF4D81A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4310"/>
          <a:stretch/>
        </p:blipFill>
        <p:spPr>
          <a:xfrm>
            <a:off x="8163646" y="5238905"/>
            <a:ext cx="971945" cy="93503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268C214-2BD3-4E14-A713-A2AC4495CE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0" r="12330"/>
          <a:stretch/>
        </p:blipFill>
        <p:spPr>
          <a:xfrm>
            <a:off x="9694022" y="4999417"/>
            <a:ext cx="1418956" cy="1437919"/>
          </a:xfrm>
          <a:prstGeom prst="rect">
            <a:avLst/>
          </a:prstGeom>
        </p:spPr>
      </p:pic>
      <p:graphicFrame>
        <p:nvGraphicFramePr>
          <p:cNvPr id="20" name="표 22">
            <a:extLst>
              <a:ext uri="{FF2B5EF4-FFF2-40B4-BE49-F238E27FC236}">
                <a16:creationId xmlns:a16="http://schemas.microsoft.com/office/drawing/2014/main" id="{8AD3A245-78E4-4E1C-B590-B2E6B192F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051405"/>
              </p:ext>
            </p:extLst>
          </p:nvPr>
        </p:nvGraphicFramePr>
        <p:xfrm>
          <a:off x="9500418" y="3014425"/>
          <a:ext cx="1473878" cy="1140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939">
                  <a:extLst>
                    <a:ext uri="{9D8B030D-6E8A-4147-A177-3AD203B41FA5}">
                      <a16:colId xmlns:a16="http://schemas.microsoft.com/office/drawing/2014/main" val="406042730"/>
                    </a:ext>
                  </a:extLst>
                </a:gridCol>
                <a:gridCol w="736939">
                  <a:extLst>
                    <a:ext uri="{9D8B030D-6E8A-4147-A177-3AD203B41FA5}">
                      <a16:colId xmlns:a16="http://schemas.microsoft.com/office/drawing/2014/main" val="899427445"/>
                    </a:ext>
                  </a:extLst>
                </a:gridCol>
              </a:tblGrid>
              <a:tr h="3801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불량수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784324"/>
                  </a:ext>
                </a:extLst>
              </a:tr>
              <a:tr h="3801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개선 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117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3097767"/>
                  </a:ext>
                </a:extLst>
              </a:tr>
              <a:tr h="3801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개선 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5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397112"/>
                  </a:ext>
                </a:extLst>
              </a:tr>
            </a:tbl>
          </a:graphicData>
        </a:graphic>
      </p:graphicFrame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E8793CDF-4081-4D38-B4F4-3B9FDEA3BC4E}"/>
              </a:ext>
            </a:extLst>
          </p:cNvPr>
          <p:cNvCxnSpPr>
            <a:cxnSpLocks/>
          </p:cNvCxnSpPr>
          <p:nvPr/>
        </p:nvCxnSpPr>
        <p:spPr>
          <a:xfrm>
            <a:off x="10264588" y="2655852"/>
            <a:ext cx="740097" cy="335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B6C15F13-A85A-4BDD-A65F-2A01D883846A}"/>
              </a:ext>
            </a:extLst>
          </p:cNvPr>
          <p:cNvSpPr/>
          <p:nvPr/>
        </p:nvSpPr>
        <p:spPr>
          <a:xfrm>
            <a:off x="8649619" y="2319784"/>
            <a:ext cx="934263" cy="125506"/>
          </a:xfrm>
          <a:prstGeom prst="rightArrow">
            <a:avLst/>
          </a:prstGeom>
          <a:solidFill>
            <a:srgbClr val="0085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6C7768C-5CEC-4B7E-BCF7-AE16075AF087}"/>
              </a:ext>
            </a:extLst>
          </p:cNvPr>
          <p:cNvCxnSpPr>
            <a:cxnSpLocks/>
          </p:cNvCxnSpPr>
          <p:nvPr/>
        </p:nvCxnSpPr>
        <p:spPr>
          <a:xfrm flipH="1">
            <a:off x="7167801" y="2655852"/>
            <a:ext cx="2484065" cy="729657"/>
          </a:xfrm>
          <a:prstGeom prst="line">
            <a:avLst/>
          </a:prstGeom>
          <a:ln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그림 53">
            <a:extLst>
              <a:ext uri="{FF2B5EF4-FFF2-40B4-BE49-F238E27FC236}">
                <a16:creationId xmlns:a16="http://schemas.microsoft.com/office/drawing/2014/main" id="{B698D81F-CAEB-4F0B-81CE-A581867374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85155">
            <a:off x="9607575" y="2578472"/>
            <a:ext cx="499523" cy="500542"/>
          </a:xfrm>
          <a:prstGeom prst="rect">
            <a:avLst/>
          </a:prstGeom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0E7A44CC-22A0-499D-ADCC-01D3CC6B2B43}"/>
              </a:ext>
            </a:extLst>
          </p:cNvPr>
          <p:cNvSpPr/>
          <p:nvPr/>
        </p:nvSpPr>
        <p:spPr>
          <a:xfrm>
            <a:off x="6954092" y="4410638"/>
            <a:ext cx="4170432" cy="20266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AB2C742-234E-44F8-B5B7-9AF72F360C78}"/>
              </a:ext>
            </a:extLst>
          </p:cNvPr>
          <p:cNvGrpSpPr/>
          <p:nvPr/>
        </p:nvGrpSpPr>
        <p:grpSpPr>
          <a:xfrm>
            <a:off x="0" y="0"/>
            <a:ext cx="12192000" cy="983635"/>
            <a:chOff x="0" y="0"/>
            <a:chExt cx="12192000" cy="103632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DD272C1-28ED-4195-BA5B-2BEA2D767472}"/>
                </a:ext>
              </a:extLst>
            </p:cNvPr>
            <p:cNvSpPr/>
            <p:nvPr/>
          </p:nvSpPr>
          <p:spPr>
            <a:xfrm>
              <a:off x="0" y="0"/>
              <a:ext cx="12192000" cy="1036320"/>
            </a:xfrm>
            <a:prstGeom prst="rect">
              <a:avLst/>
            </a:prstGeom>
            <a:solidFill>
              <a:srgbClr val="00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CDD089B2-48DB-40C5-BACB-DCC548A8C3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7284" r="12734" b="5451"/>
            <a:stretch/>
          </p:blipFill>
          <p:spPr>
            <a:xfrm>
              <a:off x="9936480" y="0"/>
              <a:ext cx="2255520" cy="1036320"/>
            </a:xfrm>
            <a:prstGeom prst="rect">
              <a:avLst/>
            </a:prstGeom>
          </p:spPr>
        </p:pic>
      </p:grpSp>
      <p:sp>
        <p:nvSpPr>
          <p:cNvPr id="28" name="제목 1">
            <a:extLst>
              <a:ext uri="{FF2B5EF4-FFF2-40B4-BE49-F238E27FC236}">
                <a16:creationId xmlns:a16="http://schemas.microsoft.com/office/drawing/2014/main" id="{3AD4086B-9583-4943-979D-D17D845264D8}"/>
              </a:ext>
            </a:extLst>
          </p:cNvPr>
          <p:cNvSpPr txBox="1">
            <a:spLocks/>
          </p:cNvSpPr>
          <p:nvPr/>
        </p:nvSpPr>
        <p:spPr>
          <a:xfrm>
            <a:off x="219384" y="53659"/>
            <a:ext cx="4162042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5. </a:t>
            </a:r>
            <a:r>
              <a:rPr lang="ko-KR" altLang="en-US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개선안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95E1F0A-D577-4C81-B729-A5520EB4118F}"/>
              </a:ext>
            </a:extLst>
          </p:cNvPr>
          <p:cNvGrpSpPr/>
          <p:nvPr/>
        </p:nvGrpSpPr>
        <p:grpSpPr>
          <a:xfrm>
            <a:off x="988789" y="1076991"/>
            <a:ext cx="257666" cy="646331"/>
            <a:chOff x="4375773" y="1943243"/>
            <a:chExt cx="792715" cy="1988451"/>
          </a:xfrm>
        </p:grpSpPr>
        <p:grpSp>
          <p:nvGrpSpPr>
            <p:cNvPr id="30" name="Group 8">
              <a:extLst>
                <a:ext uri="{FF2B5EF4-FFF2-40B4-BE49-F238E27FC236}">
                  <a16:creationId xmlns:a16="http://schemas.microsoft.com/office/drawing/2014/main" id="{68FF4BAD-9AD6-4DE0-976F-FF31FC7EEC78}"/>
                </a:ext>
              </a:extLst>
            </p:cNvPr>
            <p:cNvGrpSpPr/>
            <p:nvPr/>
          </p:nvGrpSpPr>
          <p:grpSpPr>
            <a:xfrm flipH="1">
              <a:off x="4516298" y="3441152"/>
              <a:ext cx="511666" cy="490542"/>
              <a:chOff x="4964627" y="3703863"/>
              <a:chExt cx="393594" cy="377344"/>
            </a:xfrm>
            <a:solidFill>
              <a:schemeClr val="tx2">
                <a:lumMod val="50000"/>
                <a:alpha val="70000"/>
              </a:schemeClr>
            </a:solidFill>
          </p:grpSpPr>
          <p:sp>
            <p:nvSpPr>
              <p:cNvPr id="43" name="Oval 1">
                <a:extLst>
                  <a:ext uri="{FF2B5EF4-FFF2-40B4-BE49-F238E27FC236}">
                    <a16:creationId xmlns:a16="http://schemas.microsoft.com/office/drawing/2014/main" id="{BB75CAD5-39F3-47B5-9491-F8D34CC69D42}"/>
                  </a:ext>
                </a:extLst>
              </p:cNvPr>
              <p:cNvSpPr/>
              <p:nvPr/>
            </p:nvSpPr>
            <p:spPr>
              <a:xfrm flipH="1">
                <a:off x="4977747" y="3794659"/>
                <a:ext cx="36735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5" name="Oval 1">
                <a:extLst>
                  <a:ext uri="{FF2B5EF4-FFF2-40B4-BE49-F238E27FC236}">
                    <a16:creationId xmlns:a16="http://schemas.microsoft.com/office/drawing/2014/main" id="{7F88FA8F-9944-47AB-A0EF-501AFE2D596B}"/>
                  </a:ext>
                </a:extLst>
              </p:cNvPr>
              <p:cNvSpPr/>
              <p:nvPr/>
            </p:nvSpPr>
            <p:spPr>
              <a:xfrm flipH="1">
                <a:off x="5017106" y="3976249"/>
                <a:ext cx="288634" cy="104958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6" name="Oval 1">
                <a:extLst>
                  <a:ext uri="{FF2B5EF4-FFF2-40B4-BE49-F238E27FC236}">
                    <a16:creationId xmlns:a16="http://schemas.microsoft.com/office/drawing/2014/main" id="{AE4BC060-12B1-453D-8162-2EC1A7A6CCAA}"/>
                  </a:ext>
                </a:extLst>
              </p:cNvPr>
              <p:cNvSpPr/>
              <p:nvPr/>
            </p:nvSpPr>
            <p:spPr>
              <a:xfrm flipH="1">
                <a:off x="4990867" y="3885454"/>
                <a:ext cx="34111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7" name="Oval 1">
                <a:extLst>
                  <a:ext uri="{FF2B5EF4-FFF2-40B4-BE49-F238E27FC236}">
                    <a16:creationId xmlns:a16="http://schemas.microsoft.com/office/drawing/2014/main" id="{4B57AE98-68C8-4BF5-950D-9D5223C40246}"/>
                  </a:ext>
                </a:extLst>
              </p:cNvPr>
              <p:cNvSpPr/>
              <p:nvPr/>
            </p:nvSpPr>
            <p:spPr>
              <a:xfrm flipH="1">
                <a:off x="4964627" y="3703863"/>
                <a:ext cx="39359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33" name="Group 13">
              <a:extLst>
                <a:ext uri="{FF2B5EF4-FFF2-40B4-BE49-F238E27FC236}">
                  <a16:creationId xmlns:a16="http://schemas.microsoft.com/office/drawing/2014/main" id="{C7C2B65E-57E8-44D6-BD08-2C6A98495C14}"/>
                </a:ext>
              </a:extLst>
            </p:cNvPr>
            <p:cNvGrpSpPr/>
            <p:nvPr/>
          </p:nvGrpSpPr>
          <p:grpSpPr>
            <a:xfrm>
              <a:off x="4375773" y="1943243"/>
              <a:ext cx="792715" cy="1360145"/>
              <a:chOff x="4874689" y="2348880"/>
              <a:chExt cx="914401" cy="1354872"/>
            </a:xfrm>
            <a:solidFill>
              <a:srgbClr val="90C221"/>
            </a:solidFill>
          </p:grpSpPr>
          <p:sp>
            <p:nvSpPr>
              <p:cNvPr id="37" name="Block Arc 14">
                <a:extLst>
                  <a:ext uri="{FF2B5EF4-FFF2-40B4-BE49-F238E27FC236}">
                    <a16:creationId xmlns:a16="http://schemas.microsoft.com/office/drawing/2014/main" id="{4631DE90-3776-4636-93F8-8E3BB70363AC}"/>
                  </a:ext>
                </a:extLst>
              </p:cNvPr>
              <p:cNvSpPr/>
              <p:nvPr/>
            </p:nvSpPr>
            <p:spPr>
              <a:xfrm>
                <a:off x="4874690" y="2348880"/>
                <a:ext cx="914400" cy="914400"/>
              </a:xfrm>
              <a:prstGeom prst="blockArc">
                <a:avLst/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Round Same Side Corner Rectangle 30">
                <a:extLst>
                  <a:ext uri="{FF2B5EF4-FFF2-40B4-BE49-F238E27FC236}">
                    <a16:creationId xmlns:a16="http://schemas.microsoft.com/office/drawing/2014/main" id="{10903432-031D-45FF-9ECA-0BBBAD9B2B5A}"/>
                  </a:ext>
                </a:extLst>
              </p:cNvPr>
              <p:cNvSpPr/>
              <p:nvPr/>
            </p:nvSpPr>
            <p:spPr>
              <a:xfrm rot="10800000">
                <a:off x="4874689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1" name="Round Same Side Corner Rectangle 33">
                <a:extLst>
                  <a:ext uri="{FF2B5EF4-FFF2-40B4-BE49-F238E27FC236}">
                    <a16:creationId xmlns:a16="http://schemas.microsoft.com/office/drawing/2014/main" id="{19098F6C-5AEB-4ACD-A7C2-1420B9AEBDBC}"/>
                  </a:ext>
                </a:extLst>
              </p:cNvPr>
              <p:cNvSpPr/>
              <p:nvPr/>
            </p:nvSpPr>
            <p:spPr>
              <a:xfrm rot="10800000">
                <a:off x="5560582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8955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2588A958-2AAE-4720-ACC1-FD9F4D52C5C0}"/>
              </a:ext>
            </a:extLst>
          </p:cNvPr>
          <p:cNvSpPr txBox="1">
            <a:spLocks/>
          </p:cNvSpPr>
          <p:nvPr/>
        </p:nvSpPr>
        <p:spPr>
          <a:xfrm>
            <a:off x="9355123" y="7550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C35AA06-5F22-4BC2-B40C-D07DE322E8DE}" type="slidenum">
              <a:rPr lang="ko-KR" altLang="en-US" sz="1200" smtClean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pPr algn="r"/>
              <a:t>14</a:t>
            </a:fld>
            <a:endParaRPr lang="ko-KR" altLang="en-US" sz="1200">
              <a:solidFill>
                <a:schemeClr val="bg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576789-0EEE-40CF-9BC3-EEE65CC4FD5E}"/>
              </a:ext>
            </a:extLst>
          </p:cNvPr>
          <p:cNvSpPr txBox="1"/>
          <p:nvPr/>
        </p:nvSpPr>
        <p:spPr>
          <a:xfrm>
            <a:off x="1384993" y="1146661"/>
            <a:ext cx="9185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실시간 모니터링 시스템으로 부하 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챔버 경로제어 통해 </a:t>
            </a:r>
            <a:r>
              <a:rPr lang="ko-KR" altLang="en-US" b="1" dirty="0" err="1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부하율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1/10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로 감소</a:t>
            </a:r>
          </a:p>
        </p:txBody>
      </p:sp>
      <p:graphicFrame>
        <p:nvGraphicFramePr>
          <p:cNvPr id="25" name="차트 24">
            <a:extLst>
              <a:ext uri="{FF2B5EF4-FFF2-40B4-BE49-F238E27FC236}">
                <a16:creationId xmlns:a16="http://schemas.microsoft.com/office/drawing/2014/main" id="{2A652B09-8278-4CB4-88C2-2767C43804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0021509"/>
              </p:ext>
            </p:extLst>
          </p:nvPr>
        </p:nvGraphicFramePr>
        <p:xfrm>
          <a:off x="1287659" y="3586357"/>
          <a:ext cx="283733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6" name="Picture 2" descr="비닐 화살표를 가리키는 - TenStickers">
            <a:extLst>
              <a:ext uri="{FF2B5EF4-FFF2-40B4-BE49-F238E27FC236}">
                <a16:creationId xmlns:a16="http://schemas.microsoft.com/office/drawing/2014/main" id="{08778FD9-D92D-434A-955A-EBAFB94347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59"/>
          <a:stretch/>
        </p:blipFill>
        <p:spPr bwMode="auto">
          <a:xfrm>
            <a:off x="5093821" y="4636413"/>
            <a:ext cx="1753296" cy="1162501"/>
          </a:xfrm>
          <a:prstGeom prst="rect">
            <a:avLst/>
          </a:prstGeom>
          <a:noFill/>
        </p:spPr>
      </p:pic>
      <p:graphicFrame>
        <p:nvGraphicFramePr>
          <p:cNvPr id="27" name="차트 26">
            <a:extLst>
              <a:ext uri="{FF2B5EF4-FFF2-40B4-BE49-F238E27FC236}">
                <a16:creationId xmlns:a16="http://schemas.microsoft.com/office/drawing/2014/main" id="{8CFB0B47-BA05-466F-A7DC-138FF2ABF5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4874563"/>
              </p:ext>
            </p:extLst>
          </p:nvPr>
        </p:nvGraphicFramePr>
        <p:xfrm>
          <a:off x="7855897" y="3612979"/>
          <a:ext cx="2837330" cy="25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57E8BFEB-EED2-449E-B47E-A66F891D97A4}"/>
              </a:ext>
            </a:extLst>
          </p:cNvPr>
          <p:cNvSpPr/>
          <p:nvPr/>
        </p:nvSpPr>
        <p:spPr>
          <a:xfrm>
            <a:off x="8410310" y="4446969"/>
            <a:ext cx="2178423" cy="7851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1C938D3-405E-45B9-96A6-878CDBAEF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0309" y="5002648"/>
            <a:ext cx="2178423" cy="7171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3C3FAA17-9B9A-4DC0-898B-3FEAA3A29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0309" y="4702786"/>
            <a:ext cx="2178423" cy="717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3D1D5D-A788-4725-B984-62A73EA543E6}"/>
              </a:ext>
            </a:extLst>
          </p:cNvPr>
          <p:cNvSpPr txBox="1"/>
          <p:nvPr/>
        </p:nvSpPr>
        <p:spPr>
          <a:xfrm>
            <a:off x="1312070" y="6060072"/>
            <a:ext cx="3065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현재 공정 경로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min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19494 ~ max 97470</a:t>
            </a:r>
            <a:endParaRPr lang="ko-KR" altLang="en-US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83D9F16-AAFC-41D1-B0CD-CDABE6D82CD1}"/>
              </a:ext>
            </a:extLst>
          </p:cNvPr>
          <p:cNvSpPr txBox="1"/>
          <p:nvPr/>
        </p:nvSpPr>
        <p:spPr>
          <a:xfrm>
            <a:off x="8518443" y="6060072"/>
            <a:ext cx="1872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개선 공정 경로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average 45486</a:t>
            </a:r>
            <a:endParaRPr lang="ko-KR" altLang="en-US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BB7559C-15E6-48F8-B3C9-96DAA78F0CFA}"/>
              </a:ext>
            </a:extLst>
          </p:cNvPr>
          <p:cNvGrpSpPr/>
          <p:nvPr/>
        </p:nvGrpSpPr>
        <p:grpSpPr>
          <a:xfrm>
            <a:off x="7083138" y="1823051"/>
            <a:ext cx="3505596" cy="1761296"/>
            <a:chOff x="6358614" y="1330996"/>
            <a:chExt cx="3505596" cy="1761296"/>
          </a:xfrm>
        </p:grpSpPr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CFC63D18-C7E6-4D99-BC8B-C47C80160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803" b="96885" l="4711" r="92505">
                          <a14:foregroundMark x1="5353" y1="19508" x2="5353" y2="19508"/>
                          <a14:foregroundMark x1="11135" y1="8525" x2="11135" y2="8525"/>
                          <a14:foregroundMark x1="32334" y1="3279" x2="32334" y2="3279"/>
                          <a14:foregroundMark x1="52463" y1="2131" x2="52463" y2="2131"/>
                          <a14:foregroundMark x1="31049" y1="3607" x2="51178" y2="2295"/>
                          <a14:foregroundMark x1="51178" y1="2295" x2="81585" y2="6885"/>
                          <a14:foregroundMark x1="81585" y1="6885" x2="92291" y2="11148"/>
                          <a14:foregroundMark x1="92291" y1="11148" x2="92719" y2="19672"/>
                          <a14:foregroundMark x1="92719" y1="19672" x2="67666" y2="27377"/>
                          <a14:foregroundMark x1="67666" y1="27377" x2="41756" y2="29508"/>
                          <a14:foregroundMark x1="42827" y1="96885" x2="42827" y2="968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58615" y="1330996"/>
              <a:ext cx="400867" cy="523616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68AA9CA7-1A4B-4065-AE9A-9F71E5CB0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803" b="96885" l="4711" r="92505">
                          <a14:foregroundMark x1="5353" y1="19508" x2="5353" y2="19508"/>
                          <a14:foregroundMark x1="11135" y1="8525" x2="11135" y2="8525"/>
                          <a14:foregroundMark x1="32334" y1="3279" x2="32334" y2="3279"/>
                          <a14:foregroundMark x1="52463" y1="2131" x2="52463" y2="2131"/>
                          <a14:foregroundMark x1="31049" y1="3607" x2="51178" y2="2295"/>
                          <a14:foregroundMark x1="51178" y1="2295" x2="81585" y2="6885"/>
                          <a14:foregroundMark x1="81585" y1="6885" x2="92291" y2="11148"/>
                          <a14:foregroundMark x1="92291" y1="11148" x2="92719" y2="19672"/>
                          <a14:foregroundMark x1="92719" y1="19672" x2="67666" y2="27377"/>
                          <a14:foregroundMark x1="67666" y1="27377" x2="41756" y2="29508"/>
                          <a14:foregroundMark x1="42827" y1="96885" x2="42827" y2="968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58614" y="1949836"/>
              <a:ext cx="400867" cy="523616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B46DCB9B-64B8-40FA-AC03-9D4E991E0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803" b="96885" l="4711" r="92505">
                          <a14:foregroundMark x1="5353" y1="19508" x2="5353" y2="19508"/>
                          <a14:foregroundMark x1="11135" y1="8525" x2="11135" y2="8525"/>
                          <a14:foregroundMark x1="32334" y1="3279" x2="32334" y2="3279"/>
                          <a14:foregroundMark x1="52463" y1="2131" x2="52463" y2="2131"/>
                          <a14:foregroundMark x1="31049" y1="3607" x2="51178" y2="2295"/>
                          <a14:foregroundMark x1="51178" y1="2295" x2="81585" y2="6885"/>
                          <a14:foregroundMark x1="81585" y1="6885" x2="92291" y2="11148"/>
                          <a14:foregroundMark x1="92291" y1="11148" x2="92719" y2="19672"/>
                          <a14:foregroundMark x1="92719" y1="19672" x2="67666" y2="27377"/>
                          <a14:foregroundMark x1="67666" y1="27377" x2="41756" y2="29508"/>
                          <a14:foregroundMark x1="42827" y1="96885" x2="42827" y2="968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58614" y="2568676"/>
              <a:ext cx="400867" cy="523616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4E131221-E1F0-40F4-A56C-E7EF5099F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803" b="96885" l="4711" r="92505">
                          <a14:foregroundMark x1="5353" y1="19508" x2="5353" y2="19508"/>
                          <a14:foregroundMark x1="11135" y1="8525" x2="11135" y2="8525"/>
                          <a14:foregroundMark x1="32334" y1="3279" x2="32334" y2="3279"/>
                          <a14:foregroundMark x1="52463" y1="2131" x2="52463" y2="2131"/>
                          <a14:foregroundMark x1="31049" y1="3607" x2="51178" y2="2295"/>
                          <a14:foregroundMark x1="51178" y1="2295" x2="81585" y2="6885"/>
                          <a14:foregroundMark x1="81585" y1="6885" x2="92291" y2="11148"/>
                          <a14:foregroundMark x1="92291" y1="11148" x2="92719" y2="19672"/>
                          <a14:foregroundMark x1="92719" y1="19672" x2="67666" y2="27377"/>
                          <a14:foregroundMark x1="67666" y1="27377" x2="41756" y2="29508"/>
                          <a14:foregroundMark x1="42827" y1="96885" x2="42827" y2="968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34797" y="1330996"/>
              <a:ext cx="400867" cy="523616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811CE554-10F4-4D20-B277-18DE8AC19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803" b="96885" l="4711" r="92505">
                          <a14:foregroundMark x1="5353" y1="19508" x2="5353" y2="19508"/>
                          <a14:foregroundMark x1="11135" y1="8525" x2="11135" y2="8525"/>
                          <a14:foregroundMark x1="32334" y1="3279" x2="32334" y2="3279"/>
                          <a14:foregroundMark x1="52463" y1="2131" x2="52463" y2="2131"/>
                          <a14:foregroundMark x1="31049" y1="3607" x2="51178" y2="2295"/>
                          <a14:foregroundMark x1="51178" y1="2295" x2="81585" y2="6885"/>
                          <a14:foregroundMark x1="81585" y1="6885" x2="92291" y2="11148"/>
                          <a14:foregroundMark x1="92291" y1="11148" x2="92719" y2="19672"/>
                          <a14:foregroundMark x1="92719" y1="19672" x2="67666" y2="27377"/>
                          <a14:foregroundMark x1="67666" y1="27377" x2="41756" y2="29508"/>
                          <a14:foregroundMark x1="42827" y1="96885" x2="42827" y2="968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34796" y="1949836"/>
              <a:ext cx="400867" cy="523616"/>
            </a:xfrm>
            <a:prstGeom prst="rect">
              <a:avLst/>
            </a:prstGeom>
          </p:spPr>
        </p:pic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F034DE80-D341-494A-8155-16F76D473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803" b="96885" l="4711" r="92505">
                          <a14:foregroundMark x1="5353" y1="19508" x2="5353" y2="19508"/>
                          <a14:foregroundMark x1="11135" y1="8525" x2="11135" y2="8525"/>
                          <a14:foregroundMark x1="32334" y1="3279" x2="32334" y2="3279"/>
                          <a14:foregroundMark x1="52463" y1="2131" x2="52463" y2="2131"/>
                          <a14:foregroundMark x1="31049" y1="3607" x2="51178" y2="2295"/>
                          <a14:foregroundMark x1="51178" y1="2295" x2="81585" y2="6885"/>
                          <a14:foregroundMark x1="81585" y1="6885" x2="92291" y2="11148"/>
                          <a14:foregroundMark x1="92291" y1="11148" x2="92719" y2="19672"/>
                          <a14:foregroundMark x1="92719" y1="19672" x2="67666" y2="27377"/>
                          <a14:foregroundMark x1="67666" y1="27377" x2="41756" y2="29508"/>
                          <a14:foregroundMark x1="42827" y1="96885" x2="42827" y2="968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34796" y="2568676"/>
              <a:ext cx="400867" cy="523616"/>
            </a:xfrm>
            <a:prstGeom prst="rect">
              <a:avLst/>
            </a:prstGeom>
          </p:spPr>
        </p:pic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24A79DD0-B6EB-4E24-96FD-593A03326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803" b="96885" l="4711" r="92505">
                          <a14:foregroundMark x1="5353" y1="19508" x2="5353" y2="19508"/>
                          <a14:foregroundMark x1="11135" y1="8525" x2="11135" y2="8525"/>
                          <a14:foregroundMark x1="32334" y1="3279" x2="32334" y2="3279"/>
                          <a14:foregroundMark x1="52463" y1="2131" x2="52463" y2="2131"/>
                          <a14:foregroundMark x1="31049" y1="3607" x2="51178" y2="2295"/>
                          <a14:foregroundMark x1="51178" y1="2295" x2="81585" y2="6885"/>
                          <a14:foregroundMark x1="81585" y1="6885" x2="92291" y2="11148"/>
                          <a14:foregroundMark x1="92291" y1="11148" x2="92719" y2="19672"/>
                          <a14:foregroundMark x1="92719" y1="19672" x2="67666" y2="27377"/>
                          <a14:foregroundMark x1="67666" y1="27377" x2="41756" y2="29508"/>
                          <a14:foregroundMark x1="42827" y1="96885" x2="42827" y2="968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10979" y="1330996"/>
              <a:ext cx="400867" cy="523616"/>
            </a:xfrm>
            <a:prstGeom prst="rect">
              <a:avLst/>
            </a:prstGeom>
          </p:spPr>
        </p:pic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2F50ED9B-1F36-490E-80EB-248160AA5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803" b="96885" l="4711" r="92505">
                          <a14:foregroundMark x1="5353" y1="19508" x2="5353" y2="19508"/>
                          <a14:foregroundMark x1="11135" y1="8525" x2="11135" y2="8525"/>
                          <a14:foregroundMark x1="32334" y1="3279" x2="32334" y2="3279"/>
                          <a14:foregroundMark x1="52463" y1="2131" x2="52463" y2="2131"/>
                          <a14:foregroundMark x1="31049" y1="3607" x2="51178" y2="2295"/>
                          <a14:foregroundMark x1="51178" y1="2295" x2="81585" y2="6885"/>
                          <a14:foregroundMark x1="81585" y1="6885" x2="92291" y2="11148"/>
                          <a14:foregroundMark x1="92291" y1="11148" x2="92719" y2="19672"/>
                          <a14:foregroundMark x1="92719" y1="19672" x2="67666" y2="27377"/>
                          <a14:foregroundMark x1="67666" y1="27377" x2="41756" y2="29508"/>
                          <a14:foregroundMark x1="42827" y1="96885" x2="42827" y2="968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10978" y="1949836"/>
              <a:ext cx="400867" cy="523616"/>
            </a:xfrm>
            <a:prstGeom prst="rect">
              <a:avLst/>
            </a:prstGeom>
          </p:spPr>
        </p:pic>
        <p:pic>
          <p:nvPicPr>
            <p:cNvPr id="96" name="그림 95">
              <a:extLst>
                <a:ext uri="{FF2B5EF4-FFF2-40B4-BE49-F238E27FC236}">
                  <a16:creationId xmlns:a16="http://schemas.microsoft.com/office/drawing/2014/main" id="{A99F13B7-9D82-4E12-9863-E25B1C6DB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803" b="96885" l="4711" r="92505">
                          <a14:foregroundMark x1="5353" y1="19508" x2="5353" y2="19508"/>
                          <a14:foregroundMark x1="11135" y1="8525" x2="11135" y2="8525"/>
                          <a14:foregroundMark x1="32334" y1="3279" x2="32334" y2="3279"/>
                          <a14:foregroundMark x1="52463" y1="2131" x2="52463" y2="2131"/>
                          <a14:foregroundMark x1="31049" y1="3607" x2="51178" y2="2295"/>
                          <a14:foregroundMark x1="51178" y1="2295" x2="81585" y2="6885"/>
                          <a14:foregroundMark x1="81585" y1="6885" x2="92291" y2="11148"/>
                          <a14:foregroundMark x1="92291" y1="11148" x2="92719" y2="19672"/>
                          <a14:foregroundMark x1="92719" y1="19672" x2="67666" y2="27377"/>
                          <a14:foregroundMark x1="67666" y1="27377" x2="41756" y2="29508"/>
                          <a14:foregroundMark x1="42827" y1="96885" x2="42827" y2="968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10978" y="2568676"/>
              <a:ext cx="400867" cy="523616"/>
            </a:xfrm>
            <a:prstGeom prst="rect">
              <a:avLst/>
            </a:prstGeom>
          </p:spPr>
        </p:pic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4A57FD33-B5BE-4C85-BA99-63514E751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803" b="96885" l="4711" r="92505">
                          <a14:foregroundMark x1="5353" y1="19508" x2="5353" y2="19508"/>
                          <a14:foregroundMark x1="11135" y1="8525" x2="11135" y2="8525"/>
                          <a14:foregroundMark x1="32334" y1="3279" x2="32334" y2="3279"/>
                          <a14:foregroundMark x1="52463" y1="2131" x2="52463" y2="2131"/>
                          <a14:foregroundMark x1="31049" y1="3607" x2="51178" y2="2295"/>
                          <a14:foregroundMark x1="51178" y1="2295" x2="81585" y2="6885"/>
                          <a14:foregroundMark x1="81585" y1="6885" x2="92291" y2="11148"/>
                          <a14:foregroundMark x1="92291" y1="11148" x2="92719" y2="19672"/>
                          <a14:foregroundMark x1="92719" y1="19672" x2="67666" y2="27377"/>
                          <a14:foregroundMark x1="67666" y1="27377" x2="41756" y2="29508"/>
                          <a14:foregroundMark x1="42827" y1="96885" x2="42827" y2="968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87161" y="1330996"/>
              <a:ext cx="400867" cy="523616"/>
            </a:xfrm>
            <a:prstGeom prst="rect">
              <a:avLst/>
            </a:prstGeom>
          </p:spPr>
        </p:pic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63B42119-52F5-49E8-BCAA-1CCA6E8C7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803" b="96885" l="4711" r="92505">
                          <a14:foregroundMark x1="5353" y1="19508" x2="5353" y2="19508"/>
                          <a14:foregroundMark x1="11135" y1="8525" x2="11135" y2="8525"/>
                          <a14:foregroundMark x1="32334" y1="3279" x2="32334" y2="3279"/>
                          <a14:foregroundMark x1="52463" y1="2131" x2="52463" y2="2131"/>
                          <a14:foregroundMark x1="31049" y1="3607" x2="51178" y2="2295"/>
                          <a14:foregroundMark x1="51178" y1="2295" x2="81585" y2="6885"/>
                          <a14:foregroundMark x1="81585" y1="6885" x2="92291" y2="11148"/>
                          <a14:foregroundMark x1="92291" y1="11148" x2="92719" y2="19672"/>
                          <a14:foregroundMark x1="92719" y1="19672" x2="67666" y2="27377"/>
                          <a14:foregroundMark x1="67666" y1="27377" x2="41756" y2="29508"/>
                          <a14:foregroundMark x1="42827" y1="96885" x2="42827" y2="968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87160" y="1949836"/>
              <a:ext cx="400867" cy="523616"/>
            </a:xfrm>
            <a:prstGeom prst="rect">
              <a:avLst/>
            </a:prstGeom>
          </p:spPr>
        </p:pic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27C1830D-BD53-4C07-B097-70DB57CCE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803" b="96885" l="4711" r="92505">
                          <a14:foregroundMark x1="5353" y1="19508" x2="5353" y2="19508"/>
                          <a14:foregroundMark x1="11135" y1="8525" x2="11135" y2="8525"/>
                          <a14:foregroundMark x1="32334" y1="3279" x2="32334" y2="3279"/>
                          <a14:foregroundMark x1="52463" y1="2131" x2="52463" y2="2131"/>
                          <a14:foregroundMark x1="31049" y1="3607" x2="51178" y2="2295"/>
                          <a14:foregroundMark x1="51178" y1="2295" x2="81585" y2="6885"/>
                          <a14:foregroundMark x1="81585" y1="6885" x2="92291" y2="11148"/>
                          <a14:foregroundMark x1="92291" y1="11148" x2="92719" y2="19672"/>
                          <a14:foregroundMark x1="92719" y1="19672" x2="67666" y2="27377"/>
                          <a14:foregroundMark x1="67666" y1="27377" x2="41756" y2="29508"/>
                          <a14:foregroundMark x1="42827" y1="96885" x2="42827" y2="968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87160" y="2568676"/>
              <a:ext cx="400867" cy="523616"/>
            </a:xfrm>
            <a:prstGeom prst="rect">
              <a:avLst/>
            </a:prstGeom>
          </p:spPr>
        </p:pic>
        <p:pic>
          <p:nvPicPr>
            <p:cNvPr id="100" name="그림 99">
              <a:extLst>
                <a:ext uri="{FF2B5EF4-FFF2-40B4-BE49-F238E27FC236}">
                  <a16:creationId xmlns:a16="http://schemas.microsoft.com/office/drawing/2014/main" id="{049555E5-189C-4587-A91F-8B57F0865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803" b="96885" l="4711" r="92505">
                          <a14:foregroundMark x1="5353" y1="19508" x2="5353" y2="19508"/>
                          <a14:foregroundMark x1="11135" y1="8525" x2="11135" y2="8525"/>
                          <a14:foregroundMark x1="32334" y1="3279" x2="32334" y2="3279"/>
                          <a14:foregroundMark x1="52463" y1="2131" x2="52463" y2="2131"/>
                          <a14:foregroundMark x1="31049" y1="3607" x2="51178" y2="2295"/>
                          <a14:foregroundMark x1="51178" y1="2295" x2="81585" y2="6885"/>
                          <a14:foregroundMark x1="81585" y1="6885" x2="92291" y2="11148"/>
                          <a14:foregroundMark x1="92291" y1="11148" x2="92719" y2="19672"/>
                          <a14:foregroundMark x1="92719" y1="19672" x2="67666" y2="27377"/>
                          <a14:foregroundMark x1="67666" y1="27377" x2="41756" y2="29508"/>
                          <a14:foregroundMark x1="42827" y1="96885" x2="42827" y2="968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63343" y="1330996"/>
              <a:ext cx="400867" cy="523616"/>
            </a:xfrm>
            <a:prstGeom prst="rect">
              <a:avLst/>
            </a:prstGeom>
          </p:spPr>
        </p:pic>
        <p:pic>
          <p:nvPicPr>
            <p:cNvPr id="101" name="그림 100">
              <a:extLst>
                <a:ext uri="{FF2B5EF4-FFF2-40B4-BE49-F238E27FC236}">
                  <a16:creationId xmlns:a16="http://schemas.microsoft.com/office/drawing/2014/main" id="{654C0B5C-F79F-4370-A418-6DE7362F4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803" b="96885" l="4711" r="92505">
                          <a14:foregroundMark x1="5353" y1="19508" x2="5353" y2="19508"/>
                          <a14:foregroundMark x1="11135" y1="8525" x2="11135" y2="8525"/>
                          <a14:foregroundMark x1="32334" y1="3279" x2="32334" y2="3279"/>
                          <a14:foregroundMark x1="52463" y1="2131" x2="52463" y2="2131"/>
                          <a14:foregroundMark x1="31049" y1="3607" x2="51178" y2="2295"/>
                          <a14:foregroundMark x1="51178" y1="2295" x2="81585" y2="6885"/>
                          <a14:foregroundMark x1="81585" y1="6885" x2="92291" y2="11148"/>
                          <a14:foregroundMark x1="92291" y1="11148" x2="92719" y2="19672"/>
                          <a14:foregroundMark x1="92719" y1="19672" x2="67666" y2="27377"/>
                          <a14:foregroundMark x1="67666" y1="27377" x2="41756" y2="29508"/>
                          <a14:foregroundMark x1="42827" y1="96885" x2="42827" y2="968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63342" y="1949836"/>
              <a:ext cx="400867" cy="523616"/>
            </a:xfrm>
            <a:prstGeom prst="rect">
              <a:avLst/>
            </a:prstGeom>
          </p:spPr>
        </p:pic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2E3C4796-3D9C-457E-B58F-BE9EE1C1C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803" b="96885" l="4711" r="92505">
                          <a14:foregroundMark x1="5353" y1="19508" x2="5353" y2="19508"/>
                          <a14:foregroundMark x1="11135" y1="8525" x2="11135" y2="8525"/>
                          <a14:foregroundMark x1="32334" y1="3279" x2="32334" y2="3279"/>
                          <a14:foregroundMark x1="52463" y1="2131" x2="52463" y2="2131"/>
                          <a14:foregroundMark x1="31049" y1="3607" x2="51178" y2="2295"/>
                          <a14:foregroundMark x1="51178" y1="2295" x2="81585" y2="6885"/>
                          <a14:foregroundMark x1="81585" y1="6885" x2="92291" y2="11148"/>
                          <a14:foregroundMark x1="92291" y1="11148" x2="92719" y2="19672"/>
                          <a14:foregroundMark x1="92719" y1="19672" x2="67666" y2="27377"/>
                          <a14:foregroundMark x1="67666" y1="27377" x2="41756" y2="29508"/>
                          <a14:foregroundMark x1="42827" y1="96885" x2="42827" y2="968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63342" y="2568676"/>
              <a:ext cx="400867" cy="523616"/>
            </a:xfrm>
            <a:prstGeom prst="rect">
              <a:avLst/>
            </a:prstGeom>
          </p:spPr>
        </p:pic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BE25CDB-276F-449F-85D7-A28006430EEA}"/>
                </a:ext>
              </a:extLst>
            </p:cNvPr>
            <p:cNvSpPr txBox="1"/>
            <p:nvPr/>
          </p:nvSpPr>
          <p:spPr>
            <a:xfrm>
              <a:off x="6358614" y="1436387"/>
              <a:ext cx="400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501EF66-9FA8-4340-B783-D3598C079C90}"/>
                </a:ext>
              </a:extLst>
            </p:cNvPr>
            <p:cNvSpPr txBox="1"/>
            <p:nvPr/>
          </p:nvSpPr>
          <p:spPr>
            <a:xfrm>
              <a:off x="9449652" y="1436387"/>
              <a:ext cx="400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DCAAEB23-AE0D-4EB0-8E09-D611AF73FC9C}"/>
                </a:ext>
              </a:extLst>
            </p:cNvPr>
            <p:cNvSpPr txBox="1"/>
            <p:nvPr/>
          </p:nvSpPr>
          <p:spPr>
            <a:xfrm>
              <a:off x="8676893" y="1436387"/>
              <a:ext cx="400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8E5F1488-E471-4CFD-A3E7-1FEAEC1A97B7}"/>
                </a:ext>
              </a:extLst>
            </p:cNvPr>
            <p:cNvSpPr txBox="1"/>
            <p:nvPr/>
          </p:nvSpPr>
          <p:spPr>
            <a:xfrm>
              <a:off x="7904133" y="1436387"/>
              <a:ext cx="400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51202D9-C922-4AAC-A8CF-D3B703270ABD}"/>
                </a:ext>
              </a:extLst>
            </p:cNvPr>
            <p:cNvSpPr txBox="1"/>
            <p:nvPr/>
          </p:nvSpPr>
          <p:spPr>
            <a:xfrm>
              <a:off x="7131374" y="1436387"/>
              <a:ext cx="400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5C4B9B9-02D3-4F64-860D-B0B9ACFEF77C}"/>
                </a:ext>
              </a:extLst>
            </p:cNvPr>
            <p:cNvSpPr txBox="1"/>
            <p:nvPr/>
          </p:nvSpPr>
          <p:spPr>
            <a:xfrm>
              <a:off x="6358614" y="2073636"/>
              <a:ext cx="400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1C8373E-CB9D-4A44-8902-2053BD3E17F3}"/>
                </a:ext>
              </a:extLst>
            </p:cNvPr>
            <p:cNvSpPr txBox="1"/>
            <p:nvPr/>
          </p:nvSpPr>
          <p:spPr>
            <a:xfrm>
              <a:off x="9449652" y="2073636"/>
              <a:ext cx="400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A3E39E51-5EA1-4B77-B72B-BB1F50E15A97}"/>
                </a:ext>
              </a:extLst>
            </p:cNvPr>
            <p:cNvSpPr txBox="1"/>
            <p:nvPr/>
          </p:nvSpPr>
          <p:spPr>
            <a:xfrm>
              <a:off x="8676891" y="2073636"/>
              <a:ext cx="400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5CE8BF1-6CC7-440C-B5A0-9290BE68DE4D}"/>
                </a:ext>
              </a:extLst>
            </p:cNvPr>
            <p:cNvSpPr txBox="1"/>
            <p:nvPr/>
          </p:nvSpPr>
          <p:spPr>
            <a:xfrm>
              <a:off x="7904132" y="2073636"/>
              <a:ext cx="400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268DDA4-B031-4657-B325-F1DCE1BBB652}"/>
                </a:ext>
              </a:extLst>
            </p:cNvPr>
            <p:cNvSpPr txBox="1"/>
            <p:nvPr/>
          </p:nvSpPr>
          <p:spPr>
            <a:xfrm>
              <a:off x="7131373" y="2073636"/>
              <a:ext cx="400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4D119585-6E42-49A2-9D21-2B8C94129A59}"/>
                </a:ext>
              </a:extLst>
            </p:cNvPr>
            <p:cNvSpPr txBox="1"/>
            <p:nvPr/>
          </p:nvSpPr>
          <p:spPr>
            <a:xfrm>
              <a:off x="6358614" y="2680346"/>
              <a:ext cx="400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33BEC699-65CF-477A-A7D7-390D5589BF5F}"/>
                </a:ext>
              </a:extLst>
            </p:cNvPr>
            <p:cNvSpPr txBox="1"/>
            <p:nvPr/>
          </p:nvSpPr>
          <p:spPr>
            <a:xfrm>
              <a:off x="9449652" y="2680346"/>
              <a:ext cx="400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7515131-3657-4E89-8BD9-B7FFCB9C6317}"/>
                </a:ext>
              </a:extLst>
            </p:cNvPr>
            <p:cNvSpPr txBox="1"/>
            <p:nvPr/>
          </p:nvSpPr>
          <p:spPr>
            <a:xfrm>
              <a:off x="8676891" y="2680346"/>
              <a:ext cx="400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DE7C6EA9-B207-4E4E-8A95-F47C4952269C}"/>
                </a:ext>
              </a:extLst>
            </p:cNvPr>
            <p:cNvSpPr txBox="1"/>
            <p:nvPr/>
          </p:nvSpPr>
          <p:spPr>
            <a:xfrm>
              <a:off x="7904132" y="2680346"/>
              <a:ext cx="400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FC870F7A-7CCE-47F2-B532-43FE3BF71BA6}"/>
                </a:ext>
              </a:extLst>
            </p:cNvPr>
            <p:cNvSpPr txBox="1"/>
            <p:nvPr/>
          </p:nvSpPr>
          <p:spPr>
            <a:xfrm>
              <a:off x="7131373" y="2680346"/>
              <a:ext cx="400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E8EC6B7A-F8FA-4A7D-A4D7-FCF1EACD39B1}"/>
              </a:ext>
            </a:extLst>
          </p:cNvPr>
          <p:cNvGrpSpPr/>
          <p:nvPr/>
        </p:nvGrpSpPr>
        <p:grpSpPr>
          <a:xfrm>
            <a:off x="759445" y="1801522"/>
            <a:ext cx="4152322" cy="1761296"/>
            <a:chOff x="1116079" y="1465244"/>
            <a:chExt cx="4152322" cy="1761296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D58CBBB9-9BA6-4D9D-9A6D-546F20C2DDDA}"/>
                </a:ext>
              </a:extLst>
            </p:cNvPr>
            <p:cNvGrpSpPr/>
            <p:nvPr/>
          </p:nvGrpSpPr>
          <p:grpSpPr>
            <a:xfrm>
              <a:off x="1116079" y="1465244"/>
              <a:ext cx="3505596" cy="1761296"/>
              <a:chOff x="814637" y="1364821"/>
              <a:chExt cx="3505596" cy="1761296"/>
            </a:xfrm>
          </p:grpSpPr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28418942-597C-4F8C-A3A5-9630EF0CC4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14638" y="1364821"/>
                <a:ext cx="400867" cy="523616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E04C8057-7E9D-4955-9922-2F70C34624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14637" y="1983661"/>
                <a:ext cx="400867" cy="523616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79AC6A1B-2F52-4FE6-8BE4-54B1AC0386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14637" y="2602501"/>
                <a:ext cx="400867" cy="523616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E587F29D-C850-4E76-84DC-3A91E2C35C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590820" y="1364821"/>
                <a:ext cx="400867" cy="523616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2BDD7B4B-844F-464A-8F71-A41066A79F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590819" y="1983661"/>
                <a:ext cx="400867" cy="523616"/>
              </a:xfrm>
              <a:prstGeom prst="rect">
                <a:avLst/>
              </a:prstGeom>
            </p:spPr>
          </p:pic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AB23654D-F8E4-4E7D-95DB-29D9FE4213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590819" y="2602501"/>
                <a:ext cx="400867" cy="523616"/>
              </a:xfrm>
              <a:prstGeom prst="rect">
                <a:avLst/>
              </a:prstGeom>
            </p:spPr>
          </p:pic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7B9A2215-7032-474C-AFB8-69F957D803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367002" y="1364821"/>
                <a:ext cx="400867" cy="523616"/>
              </a:xfrm>
              <a:prstGeom prst="rect">
                <a:avLst/>
              </a:prstGeom>
            </p:spPr>
          </p:pic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C4E3C2F8-0AD2-418A-8A6C-635E43611E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367001" y="1983661"/>
                <a:ext cx="400867" cy="523616"/>
              </a:xfrm>
              <a:prstGeom prst="rect">
                <a:avLst/>
              </a:prstGeom>
            </p:spPr>
          </p:pic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9290F718-A652-461A-BFCB-9E97FC8962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367001" y="2602501"/>
                <a:ext cx="400867" cy="523616"/>
              </a:xfrm>
              <a:prstGeom prst="rect">
                <a:avLst/>
              </a:prstGeom>
            </p:spPr>
          </p:pic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A34FE827-CD21-4F87-AC90-8BE0198436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143184" y="1364821"/>
                <a:ext cx="400867" cy="523616"/>
              </a:xfrm>
              <a:prstGeom prst="rect">
                <a:avLst/>
              </a:prstGeom>
            </p:spPr>
          </p:pic>
          <p:pic>
            <p:nvPicPr>
              <p:cNvPr id="52" name="그림 51">
                <a:extLst>
                  <a:ext uri="{FF2B5EF4-FFF2-40B4-BE49-F238E27FC236}">
                    <a16:creationId xmlns:a16="http://schemas.microsoft.com/office/drawing/2014/main" id="{D40A6DFC-97F1-4386-86D6-38703C19CB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143183" y="1983661"/>
                <a:ext cx="400867" cy="523616"/>
              </a:xfrm>
              <a:prstGeom prst="rect">
                <a:avLst/>
              </a:prstGeom>
            </p:spPr>
          </p:pic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9AA9A37F-7FCF-4B51-9645-6CDA23E1A3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143183" y="2602501"/>
                <a:ext cx="400867" cy="523616"/>
              </a:xfrm>
              <a:prstGeom prst="rect">
                <a:avLst/>
              </a:prstGeom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8A6EEC76-E532-4D59-8C68-0D98F19F47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919366" y="1364821"/>
                <a:ext cx="400867" cy="523616"/>
              </a:xfrm>
              <a:prstGeom prst="rect">
                <a:avLst/>
              </a:prstGeom>
            </p:spPr>
          </p:pic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E6995173-D05B-41CF-A0A4-3C588460CB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919365" y="1983661"/>
                <a:ext cx="400867" cy="523616"/>
              </a:xfrm>
              <a:prstGeom prst="rect">
                <a:avLst/>
              </a:prstGeom>
            </p:spPr>
          </p:pic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E29AE2E1-AF87-49DA-BA52-2415CAE3A2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919365" y="2602501"/>
                <a:ext cx="400867" cy="523616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68E62C-D769-47BD-AF8A-6AD260E6D7BC}"/>
                  </a:ext>
                </a:extLst>
              </p:cNvPr>
              <p:cNvSpPr txBox="1"/>
              <p:nvPr/>
            </p:nvSpPr>
            <p:spPr>
              <a:xfrm>
                <a:off x="814637" y="1470212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92340FF6-2365-4741-8A3C-3EC56CEDF6D3}"/>
                  </a:ext>
                </a:extLst>
              </p:cNvPr>
              <p:cNvSpPr txBox="1"/>
              <p:nvPr/>
            </p:nvSpPr>
            <p:spPr>
              <a:xfrm>
                <a:off x="3905675" y="1470212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D9C6834-5989-405B-92B6-BD6E56D1EED5}"/>
                  </a:ext>
                </a:extLst>
              </p:cNvPr>
              <p:cNvSpPr txBox="1"/>
              <p:nvPr/>
            </p:nvSpPr>
            <p:spPr>
              <a:xfrm>
                <a:off x="3132916" y="1470212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77F281F-04FD-41CC-A8ED-AC3479DB87EE}"/>
                  </a:ext>
                </a:extLst>
              </p:cNvPr>
              <p:cNvSpPr txBox="1"/>
              <p:nvPr/>
            </p:nvSpPr>
            <p:spPr>
              <a:xfrm>
                <a:off x="2360156" y="1470212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9A66D89-5AF7-4A31-9346-CAFE5CE0E196}"/>
                  </a:ext>
                </a:extLst>
              </p:cNvPr>
              <p:cNvSpPr txBox="1"/>
              <p:nvPr/>
            </p:nvSpPr>
            <p:spPr>
              <a:xfrm>
                <a:off x="1587397" y="1470212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324FB024-61B1-426C-A421-7DA1265D6821}"/>
                  </a:ext>
                </a:extLst>
              </p:cNvPr>
              <p:cNvSpPr txBox="1"/>
              <p:nvPr/>
            </p:nvSpPr>
            <p:spPr>
              <a:xfrm>
                <a:off x="814637" y="2107461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6FA7FF0E-8ECF-467A-BE18-9F04A2853770}"/>
                  </a:ext>
                </a:extLst>
              </p:cNvPr>
              <p:cNvSpPr txBox="1"/>
              <p:nvPr/>
            </p:nvSpPr>
            <p:spPr>
              <a:xfrm>
                <a:off x="3905675" y="2107461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053A05B7-0873-4422-AFE4-1A1CB25A4A6B}"/>
                  </a:ext>
                </a:extLst>
              </p:cNvPr>
              <p:cNvSpPr txBox="1"/>
              <p:nvPr/>
            </p:nvSpPr>
            <p:spPr>
              <a:xfrm>
                <a:off x="3132914" y="2107461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E7920B34-8E09-4A86-9ED4-FF16A0D47B80}"/>
                  </a:ext>
                </a:extLst>
              </p:cNvPr>
              <p:cNvSpPr txBox="1"/>
              <p:nvPr/>
            </p:nvSpPr>
            <p:spPr>
              <a:xfrm>
                <a:off x="2360155" y="2107461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3108BEF-D43B-4FCC-99D8-A37D274131B3}"/>
                  </a:ext>
                </a:extLst>
              </p:cNvPr>
              <p:cNvSpPr txBox="1"/>
              <p:nvPr/>
            </p:nvSpPr>
            <p:spPr>
              <a:xfrm>
                <a:off x="1587396" y="2107461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6FC1D1F-1B8C-4126-97A8-4C0FFEC38A3B}"/>
                  </a:ext>
                </a:extLst>
              </p:cNvPr>
              <p:cNvSpPr txBox="1"/>
              <p:nvPr/>
            </p:nvSpPr>
            <p:spPr>
              <a:xfrm>
                <a:off x="814637" y="2714171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164A5B09-CFD4-4453-83EC-35165FCFE9E8}"/>
                  </a:ext>
                </a:extLst>
              </p:cNvPr>
              <p:cNvSpPr txBox="1"/>
              <p:nvPr/>
            </p:nvSpPr>
            <p:spPr>
              <a:xfrm>
                <a:off x="3905675" y="2714171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3FD31C66-AAB6-4B28-8869-3A63D6900C71}"/>
                  </a:ext>
                </a:extLst>
              </p:cNvPr>
              <p:cNvSpPr txBox="1"/>
              <p:nvPr/>
            </p:nvSpPr>
            <p:spPr>
              <a:xfrm>
                <a:off x="3132914" y="2714171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1DE5DB8-DE59-4CCC-B35F-F04355F1662D}"/>
                  </a:ext>
                </a:extLst>
              </p:cNvPr>
              <p:cNvSpPr txBox="1"/>
              <p:nvPr/>
            </p:nvSpPr>
            <p:spPr>
              <a:xfrm>
                <a:off x="2360155" y="2714171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EC16245-2DF4-4A19-B95E-5B9B4BC63C72}"/>
                  </a:ext>
                </a:extLst>
              </p:cNvPr>
              <p:cNvSpPr txBox="1"/>
              <p:nvPr/>
            </p:nvSpPr>
            <p:spPr>
              <a:xfrm>
                <a:off x="1587396" y="2714171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</p:grp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4317E9DF-F98B-4415-BCB4-B1D4D0A78CEA}"/>
                </a:ext>
              </a:extLst>
            </p:cNvPr>
            <p:cNvCxnSpPr>
              <a:stCxn id="18" idx="1"/>
              <a:endCxn id="76" idx="3"/>
            </p:cNvCxnSpPr>
            <p:nvPr/>
          </p:nvCxnSpPr>
          <p:spPr>
            <a:xfrm>
              <a:off x="1116079" y="1755301"/>
              <a:ext cx="194638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F797CF34-7B3B-4155-91FD-6E29BDE16CD2}"/>
                </a:ext>
              </a:extLst>
            </p:cNvPr>
            <p:cNvCxnSpPr>
              <a:stCxn id="76" idx="3"/>
              <a:endCxn id="80" idx="1"/>
            </p:cNvCxnSpPr>
            <p:nvPr/>
          </p:nvCxnSpPr>
          <p:spPr>
            <a:xfrm>
              <a:off x="3062465" y="1755301"/>
              <a:ext cx="371891" cy="63724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>
              <a:extLst>
                <a:ext uri="{FF2B5EF4-FFF2-40B4-BE49-F238E27FC236}">
                  <a16:creationId xmlns:a16="http://schemas.microsoft.com/office/drawing/2014/main" id="{9CD25041-F5C2-4B4E-9776-2885E15E1727}"/>
                </a:ext>
              </a:extLst>
            </p:cNvPr>
            <p:cNvCxnSpPr>
              <a:stCxn id="80" idx="1"/>
            </p:cNvCxnSpPr>
            <p:nvPr/>
          </p:nvCxnSpPr>
          <p:spPr>
            <a:xfrm flipV="1">
              <a:off x="3434356" y="2345892"/>
              <a:ext cx="1388656" cy="4665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F7C3B62-6922-4442-A7F3-22D93922FC71}"/>
                </a:ext>
              </a:extLst>
            </p:cNvPr>
            <p:cNvSpPr txBox="1"/>
            <p:nvPr/>
          </p:nvSpPr>
          <p:spPr>
            <a:xfrm>
              <a:off x="4660249" y="2591117"/>
              <a:ext cx="5264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부하</a:t>
              </a:r>
            </a:p>
          </p:txBody>
        </p:sp>
        <p:pic>
          <p:nvPicPr>
            <p:cNvPr id="1028" name="Picture 4" descr="경고  무료 아이콘">
              <a:extLst>
                <a:ext uri="{FF2B5EF4-FFF2-40B4-BE49-F238E27FC236}">
                  <a16:creationId xmlns:a16="http://schemas.microsoft.com/office/drawing/2014/main" id="{0BD60C38-67BB-4978-AD1D-6EF8B9B4F4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0792" y="1875847"/>
              <a:ext cx="677609" cy="677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5" name="그림 1024" descr="나이프이(가) 표시된 사진&#10;&#10;자동 생성된 설명">
            <a:extLst>
              <a:ext uri="{FF2B5EF4-FFF2-40B4-BE49-F238E27FC236}">
                <a16:creationId xmlns:a16="http://schemas.microsoft.com/office/drawing/2014/main" id="{7148D0A7-7343-4C66-B39B-7A7AB6D277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13312" y="2362911"/>
            <a:ext cx="1784345" cy="642835"/>
          </a:xfrm>
          <a:prstGeom prst="rect">
            <a:avLst/>
          </a:prstGeom>
        </p:spPr>
      </p:pic>
      <p:pic>
        <p:nvPicPr>
          <p:cNvPr id="1030" name="Picture 6" descr="이미지가 업로드됨">
            <a:extLst>
              <a:ext uri="{FF2B5EF4-FFF2-40B4-BE49-F238E27FC236}">
                <a16:creationId xmlns:a16="http://schemas.microsoft.com/office/drawing/2014/main" id="{C49EACEA-66BB-424F-8854-A77552FF3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069" y="1899440"/>
            <a:ext cx="1606440" cy="160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TextBox 1026">
            <a:extLst>
              <a:ext uri="{FF2B5EF4-FFF2-40B4-BE49-F238E27FC236}">
                <a16:creationId xmlns:a16="http://schemas.microsoft.com/office/drawing/2014/main" id="{0A8B0371-5B2E-4675-89B7-17FEA528AEBC}"/>
              </a:ext>
            </a:extLst>
          </p:cNvPr>
          <p:cNvSpPr txBox="1"/>
          <p:nvPr/>
        </p:nvSpPr>
        <p:spPr>
          <a:xfrm>
            <a:off x="4854760" y="3399582"/>
            <a:ext cx="2032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실시간 모니터링 시스템</a:t>
            </a:r>
          </a:p>
        </p:txBody>
      </p:sp>
      <p:pic>
        <p:nvPicPr>
          <p:cNvPr id="134" name="그림 133" descr="나이프이(가) 표시된 사진&#10;&#10;자동 생성된 설명">
            <a:extLst>
              <a:ext uri="{FF2B5EF4-FFF2-40B4-BE49-F238E27FC236}">
                <a16:creationId xmlns:a16="http://schemas.microsoft.com/office/drawing/2014/main" id="{6DF3B6F7-7CA7-4B85-86B3-704E8C4A1F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99005" y="2407410"/>
            <a:ext cx="1784345" cy="642835"/>
          </a:xfrm>
          <a:prstGeom prst="rect">
            <a:avLst/>
          </a:prstGeom>
        </p:spPr>
      </p:pic>
      <p:cxnSp>
        <p:nvCxnSpPr>
          <p:cNvPr id="1031" name="직선 연결선 1030">
            <a:extLst>
              <a:ext uri="{FF2B5EF4-FFF2-40B4-BE49-F238E27FC236}">
                <a16:creationId xmlns:a16="http://schemas.microsoft.com/office/drawing/2014/main" id="{243C5836-4308-4D83-9CA3-9D1EBA0FF864}"/>
              </a:ext>
            </a:extLst>
          </p:cNvPr>
          <p:cNvCxnSpPr>
            <a:cxnSpLocks/>
            <a:stCxn id="108" idx="1"/>
          </p:cNvCxnSpPr>
          <p:nvPr/>
        </p:nvCxnSpPr>
        <p:spPr>
          <a:xfrm flipV="1">
            <a:off x="7083138" y="2742420"/>
            <a:ext cx="3755194" cy="7937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4" name="TextBox 1033">
            <a:extLst>
              <a:ext uri="{FF2B5EF4-FFF2-40B4-BE49-F238E27FC236}">
                <a16:creationId xmlns:a16="http://schemas.microsoft.com/office/drawing/2014/main" id="{DAF79539-C2C4-4C21-AA5C-3A460116F9DD}"/>
              </a:ext>
            </a:extLst>
          </p:cNvPr>
          <p:cNvSpPr txBox="1"/>
          <p:nvPr/>
        </p:nvSpPr>
        <p:spPr>
          <a:xfrm>
            <a:off x="10370367" y="2985389"/>
            <a:ext cx="1242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안정화 공정</a:t>
            </a:r>
          </a:p>
        </p:txBody>
      </p:sp>
      <p:pic>
        <p:nvPicPr>
          <p:cNvPr id="1036" name="그림 1035">
            <a:extLst>
              <a:ext uri="{FF2B5EF4-FFF2-40B4-BE49-F238E27FC236}">
                <a16:creationId xmlns:a16="http://schemas.microsoft.com/office/drawing/2014/main" id="{6A65388E-1480-41A2-9602-E520B2A0EB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31579" y1="84932" x2="31579" y2="84932"/>
                        <a14:foregroundMark x1="78947" y1="36986" x2="78947" y2="36986"/>
                        <a14:foregroundMark x1="65789" y1="21918" x2="65789" y2="21918"/>
                        <a14:foregroundMark x1="47368" y1="16438" x2="47368" y2="16438"/>
                        <a14:foregroundMark x1="26316" y1="19178" x2="26316" y2="19178"/>
                        <a14:foregroundMark x1="46053" y1="15068" x2="46053" y2="15068"/>
                        <a14:foregroundMark x1="10526" y1="35616" x2="10526" y2="356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70380" y="2314363"/>
            <a:ext cx="698602" cy="671026"/>
          </a:xfrm>
          <a:prstGeom prst="rect">
            <a:avLst/>
          </a:prstGeom>
        </p:spPr>
      </p:pic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DE4E7C4B-CDBE-4954-9EC7-D5A56D715004}"/>
              </a:ext>
            </a:extLst>
          </p:cNvPr>
          <p:cNvGrpSpPr/>
          <p:nvPr/>
        </p:nvGrpSpPr>
        <p:grpSpPr>
          <a:xfrm>
            <a:off x="0" y="0"/>
            <a:ext cx="12192000" cy="983635"/>
            <a:chOff x="0" y="0"/>
            <a:chExt cx="12192000" cy="1036320"/>
          </a:xfrm>
        </p:grpSpPr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F8193282-9B77-4AC6-9040-821B7FC816C4}"/>
                </a:ext>
              </a:extLst>
            </p:cNvPr>
            <p:cNvSpPr/>
            <p:nvPr/>
          </p:nvSpPr>
          <p:spPr>
            <a:xfrm>
              <a:off x="0" y="0"/>
              <a:ext cx="12192000" cy="1036320"/>
            </a:xfrm>
            <a:prstGeom prst="rect">
              <a:avLst/>
            </a:prstGeom>
            <a:solidFill>
              <a:srgbClr val="00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1" name="그림 120">
              <a:extLst>
                <a:ext uri="{FF2B5EF4-FFF2-40B4-BE49-F238E27FC236}">
                  <a16:creationId xmlns:a16="http://schemas.microsoft.com/office/drawing/2014/main" id="{F35E548D-2A96-40FA-A2A4-E43AA6E855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t="17284" r="12734" b="5451"/>
            <a:stretch/>
          </p:blipFill>
          <p:spPr>
            <a:xfrm>
              <a:off x="9936480" y="0"/>
              <a:ext cx="2255520" cy="1036320"/>
            </a:xfrm>
            <a:prstGeom prst="rect">
              <a:avLst/>
            </a:prstGeom>
          </p:spPr>
        </p:pic>
      </p:grpSp>
      <p:sp>
        <p:nvSpPr>
          <p:cNvPr id="122" name="제목 1">
            <a:extLst>
              <a:ext uri="{FF2B5EF4-FFF2-40B4-BE49-F238E27FC236}">
                <a16:creationId xmlns:a16="http://schemas.microsoft.com/office/drawing/2014/main" id="{403C2D92-BEA2-4FCC-BABE-6C3AEC82B0B4}"/>
              </a:ext>
            </a:extLst>
          </p:cNvPr>
          <p:cNvSpPr txBox="1">
            <a:spLocks/>
          </p:cNvSpPr>
          <p:nvPr/>
        </p:nvSpPr>
        <p:spPr>
          <a:xfrm>
            <a:off x="219384" y="53659"/>
            <a:ext cx="4162042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5. </a:t>
            </a:r>
            <a:r>
              <a:rPr lang="ko-KR" altLang="en-US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개선안</a:t>
            </a: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1DF1053E-1A18-44FE-9991-0695E204D488}"/>
              </a:ext>
            </a:extLst>
          </p:cNvPr>
          <p:cNvGrpSpPr/>
          <p:nvPr/>
        </p:nvGrpSpPr>
        <p:grpSpPr>
          <a:xfrm>
            <a:off x="998444" y="1021267"/>
            <a:ext cx="257666" cy="646331"/>
            <a:chOff x="4375773" y="1943243"/>
            <a:chExt cx="792715" cy="1988451"/>
          </a:xfrm>
        </p:grpSpPr>
        <p:grpSp>
          <p:nvGrpSpPr>
            <p:cNvPr id="125" name="Group 8">
              <a:extLst>
                <a:ext uri="{FF2B5EF4-FFF2-40B4-BE49-F238E27FC236}">
                  <a16:creationId xmlns:a16="http://schemas.microsoft.com/office/drawing/2014/main" id="{E736DBC9-00F9-4102-81B8-BEB35FB2A7F6}"/>
                </a:ext>
              </a:extLst>
            </p:cNvPr>
            <p:cNvGrpSpPr/>
            <p:nvPr/>
          </p:nvGrpSpPr>
          <p:grpSpPr>
            <a:xfrm flipH="1">
              <a:off x="4516298" y="3441152"/>
              <a:ext cx="511666" cy="490542"/>
              <a:chOff x="4964627" y="3703863"/>
              <a:chExt cx="393594" cy="377344"/>
            </a:xfrm>
            <a:solidFill>
              <a:schemeClr val="tx2">
                <a:lumMod val="50000"/>
                <a:alpha val="70000"/>
              </a:schemeClr>
            </a:solidFill>
          </p:grpSpPr>
          <p:sp>
            <p:nvSpPr>
              <p:cNvPr id="131" name="Oval 1">
                <a:extLst>
                  <a:ext uri="{FF2B5EF4-FFF2-40B4-BE49-F238E27FC236}">
                    <a16:creationId xmlns:a16="http://schemas.microsoft.com/office/drawing/2014/main" id="{04AB311D-8CEB-4297-A47D-BA089A5359F8}"/>
                  </a:ext>
                </a:extLst>
              </p:cNvPr>
              <p:cNvSpPr/>
              <p:nvPr/>
            </p:nvSpPr>
            <p:spPr>
              <a:xfrm flipH="1">
                <a:off x="4977747" y="3794659"/>
                <a:ext cx="36735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2" name="Oval 1">
                <a:extLst>
                  <a:ext uri="{FF2B5EF4-FFF2-40B4-BE49-F238E27FC236}">
                    <a16:creationId xmlns:a16="http://schemas.microsoft.com/office/drawing/2014/main" id="{66FEFEA8-A3AB-4D40-8A56-1F65F14BCBFE}"/>
                  </a:ext>
                </a:extLst>
              </p:cNvPr>
              <p:cNvSpPr/>
              <p:nvPr/>
            </p:nvSpPr>
            <p:spPr>
              <a:xfrm flipH="1">
                <a:off x="5017106" y="3976249"/>
                <a:ext cx="288634" cy="104958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3" name="Oval 1">
                <a:extLst>
                  <a:ext uri="{FF2B5EF4-FFF2-40B4-BE49-F238E27FC236}">
                    <a16:creationId xmlns:a16="http://schemas.microsoft.com/office/drawing/2014/main" id="{727D672C-3255-4BBA-A746-4360E8D70FD0}"/>
                  </a:ext>
                </a:extLst>
              </p:cNvPr>
              <p:cNvSpPr/>
              <p:nvPr/>
            </p:nvSpPr>
            <p:spPr>
              <a:xfrm flipH="1">
                <a:off x="4990867" y="3885454"/>
                <a:ext cx="34111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5" name="Oval 1">
                <a:extLst>
                  <a:ext uri="{FF2B5EF4-FFF2-40B4-BE49-F238E27FC236}">
                    <a16:creationId xmlns:a16="http://schemas.microsoft.com/office/drawing/2014/main" id="{28E626A4-270C-4FFD-B7D4-03F4CF541175}"/>
                  </a:ext>
                </a:extLst>
              </p:cNvPr>
              <p:cNvSpPr/>
              <p:nvPr/>
            </p:nvSpPr>
            <p:spPr>
              <a:xfrm flipH="1">
                <a:off x="4964627" y="3703863"/>
                <a:ext cx="39359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126" name="Group 13">
              <a:extLst>
                <a:ext uri="{FF2B5EF4-FFF2-40B4-BE49-F238E27FC236}">
                  <a16:creationId xmlns:a16="http://schemas.microsoft.com/office/drawing/2014/main" id="{8CFB670F-247D-4FE2-86A8-31C4CC1C2320}"/>
                </a:ext>
              </a:extLst>
            </p:cNvPr>
            <p:cNvGrpSpPr/>
            <p:nvPr/>
          </p:nvGrpSpPr>
          <p:grpSpPr>
            <a:xfrm>
              <a:off x="4375773" y="1943243"/>
              <a:ext cx="792715" cy="1360145"/>
              <a:chOff x="4874689" y="2348880"/>
              <a:chExt cx="914401" cy="1354872"/>
            </a:xfrm>
            <a:solidFill>
              <a:srgbClr val="90C221"/>
            </a:solidFill>
          </p:grpSpPr>
          <p:sp>
            <p:nvSpPr>
              <p:cNvPr id="128" name="Block Arc 14">
                <a:extLst>
                  <a:ext uri="{FF2B5EF4-FFF2-40B4-BE49-F238E27FC236}">
                    <a16:creationId xmlns:a16="http://schemas.microsoft.com/office/drawing/2014/main" id="{7A40F315-91EA-40D2-B23D-C421AF4C00EC}"/>
                  </a:ext>
                </a:extLst>
              </p:cNvPr>
              <p:cNvSpPr/>
              <p:nvPr/>
            </p:nvSpPr>
            <p:spPr>
              <a:xfrm>
                <a:off x="4874690" y="2348880"/>
                <a:ext cx="914400" cy="914400"/>
              </a:xfrm>
              <a:prstGeom prst="blockArc">
                <a:avLst/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Round Same Side Corner Rectangle 30">
                <a:extLst>
                  <a:ext uri="{FF2B5EF4-FFF2-40B4-BE49-F238E27FC236}">
                    <a16:creationId xmlns:a16="http://schemas.microsoft.com/office/drawing/2014/main" id="{7A739484-7BF4-4360-B566-9C980598A66B}"/>
                  </a:ext>
                </a:extLst>
              </p:cNvPr>
              <p:cNvSpPr/>
              <p:nvPr/>
            </p:nvSpPr>
            <p:spPr>
              <a:xfrm rot="10800000">
                <a:off x="4874689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0" name="Round Same Side Corner Rectangle 33">
                <a:extLst>
                  <a:ext uri="{FF2B5EF4-FFF2-40B4-BE49-F238E27FC236}">
                    <a16:creationId xmlns:a16="http://schemas.microsoft.com/office/drawing/2014/main" id="{9126D845-6F50-4229-88C1-94AC2B213944}"/>
                  </a:ext>
                </a:extLst>
              </p:cNvPr>
              <p:cNvSpPr/>
              <p:nvPr/>
            </p:nvSpPr>
            <p:spPr>
              <a:xfrm rot="10800000">
                <a:off x="5560582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5430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슬라이드 번호 개체 틀 2">
            <a:extLst>
              <a:ext uri="{FF2B5EF4-FFF2-40B4-BE49-F238E27FC236}">
                <a16:creationId xmlns:a16="http://schemas.microsoft.com/office/drawing/2014/main" id="{F69D7FEF-DC30-4B27-B6E8-AFCBCF914418}"/>
              </a:ext>
            </a:extLst>
          </p:cNvPr>
          <p:cNvSpPr txBox="1">
            <a:spLocks/>
          </p:cNvSpPr>
          <p:nvPr/>
        </p:nvSpPr>
        <p:spPr>
          <a:xfrm>
            <a:off x="9355123" y="7550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C35AA06-5F22-4BC2-B40C-D07DE322E8DE}" type="slidenum">
              <a:rPr lang="ko-KR" altLang="en-US" sz="1200" smtClean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pPr algn="r"/>
              <a:t>2</a:t>
            </a:fld>
            <a:endParaRPr lang="ko-KR" altLang="en-US" sz="1200">
              <a:solidFill>
                <a:schemeClr val="bg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AE206C-465C-4523-B3EE-DACFFD81032E}"/>
              </a:ext>
            </a:extLst>
          </p:cNvPr>
          <p:cNvSpPr txBox="1"/>
          <p:nvPr/>
        </p:nvSpPr>
        <p:spPr>
          <a:xfrm>
            <a:off x="682066" y="1178210"/>
            <a:ext cx="1640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contents</a:t>
            </a:r>
            <a:endParaRPr lang="ko-KR" altLang="en-US" sz="28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FB493FD-05B9-4493-82B9-D99FA8617FE5}"/>
              </a:ext>
            </a:extLst>
          </p:cNvPr>
          <p:cNvCxnSpPr/>
          <p:nvPr/>
        </p:nvCxnSpPr>
        <p:spPr>
          <a:xfrm>
            <a:off x="2689411" y="1428223"/>
            <a:ext cx="86330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BA2BA8A-E732-4CFC-8B8E-923E1F29AC55}"/>
              </a:ext>
            </a:extLst>
          </p:cNvPr>
          <p:cNvSpPr txBox="1"/>
          <p:nvPr/>
        </p:nvSpPr>
        <p:spPr>
          <a:xfrm>
            <a:off x="889000" y="2823851"/>
            <a:ext cx="137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01</a:t>
            </a:r>
            <a:endParaRPr lang="ko-KR" altLang="en-US" sz="7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54C911-0F30-4296-B3D7-BBFE79DE883B}"/>
              </a:ext>
            </a:extLst>
          </p:cNvPr>
          <p:cNvSpPr txBox="1"/>
          <p:nvPr/>
        </p:nvSpPr>
        <p:spPr>
          <a:xfrm>
            <a:off x="3149600" y="2823851"/>
            <a:ext cx="137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02</a:t>
            </a:r>
            <a:endParaRPr lang="ko-KR" altLang="en-US" sz="7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10C552-AC77-48F0-B76F-8C6D4769D197}"/>
              </a:ext>
            </a:extLst>
          </p:cNvPr>
          <p:cNvSpPr txBox="1"/>
          <p:nvPr/>
        </p:nvSpPr>
        <p:spPr>
          <a:xfrm>
            <a:off x="5410200" y="2823850"/>
            <a:ext cx="137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03</a:t>
            </a:r>
            <a:endParaRPr lang="ko-KR" altLang="en-US" sz="7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A8B6F4-D804-402C-AB49-462897342D89}"/>
              </a:ext>
            </a:extLst>
          </p:cNvPr>
          <p:cNvSpPr txBox="1"/>
          <p:nvPr/>
        </p:nvSpPr>
        <p:spPr>
          <a:xfrm>
            <a:off x="7670800" y="2823851"/>
            <a:ext cx="137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04</a:t>
            </a:r>
            <a:endParaRPr lang="ko-KR" altLang="en-US" sz="7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887A4E-45EC-443C-A510-0EECDD641C78}"/>
              </a:ext>
            </a:extLst>
          </p:cNvPr>
          <p:cNvSpPr txBox="1"/>
          <p:nvPr/>
        </p:nvSpPr>
        <p:spPr>
          <a:xfrm>
            <a:off x="9950822" y="2823849"/>
            <a:ext cx="137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05</a:t>
            </a:r>
            <a:endParaRPr lang="ko-KR" altLang="en-US" sz="7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9ABA9D-8F52-405C-88CF-92677B0B1EB2}"/>
              </a:ext>
            </a:extLst>
          </p:cNvPr>
          <p:cNvSpPr txBox="1"/>
          <p:nvPr/>
        </p:nvSpPr>
        <p:spPr>
          <a:xfrm>
            <a:off x="826994" y="4215195"/>
            <a:ext cx="1495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추진배경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D092D5-A74A-45F9-B4C0-D7B8274479CF}"/>
              </a:ext>
            </a:extLst>
          </p:cNvPr>
          <p:cNvSpPr txBox="1"/>
          <p:nvPr/>
        </p:nvSpPr>
        <p:spPr>
          <a:xfrm>
            <a:off x="2761746" y="4218753"/>
            <a:ext cx="2147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현황 및 개선기회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8BB8E8-B708-4964-918D-300820AF70CC}"/>
              </a:ext>
            </a:extLst>
          </p:cNvPr>
          <p:cNvSpPr txBox="1"/>
          <p:nvPr/>
        </p:nvSpPr>
        <p:spPr>
          <a:xfrm>
            <a:off x="5348194" y="4215195"/>
            <a:ext cx="1495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분석계획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0E6436-20FD-4E1D-B687-E2205E78D198}"/>
              </a:ext>
            </a:extLst>
          </p:cNvPr>
          <p:cNvSpPr txBox="1"/>
          <p:nvPr/>
        </p:nvSpPr>
        <p:spPr>
          <a:xfrm>
            <a:off x="7608794" y="4215195"/>
            <a:ext cx="1495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분석결과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6AE7FA-6A2A-4A6D-BF29-85C05AACF693}"/>
              </a:ext>
            </a:extLst>
          </p:cNvPr>
          <p:cNvSpPr txBox="1"/>
          <p:nvPr/>
        </p:nvSpPr>
        <p:spPr>
          <a:xfrm>
            <a:off x="9978917" y="4215195"/>
            <a:ext cx="1495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개선안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4482FCA6-37D1-4207-BE6E-67681A8ADB58}"/>
              </a:ext>
            </a:extLst>
          </p:cNvPr>
          <p:cNvSpPr/>
          <p:nvPr/>
        </p:nvSpPr>
        <p:spPr>
          <a:xfrm>
            <a:off x="2577145" y="3849294"/>
            <a:ext cx="255909" cy="244149"/>
          </a:xfrm>
          <a:prstGeom prst="ellipse">
            <a:avLst/>
          </a:prstGeom>
          <a:solidFill>
            <a:srgbClr val="00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FCCC308-CB88-44BB-881C-C869B4E9BAC6}"/>
              </a:ext>
            </a:extLst>
          </p:cNvPr>
          <p:cNvSpPr/>
          <p:nvPr/>
        </p:nvSpPr>
        <p:spPr>
          <a:xfrm>
            <a:off x="4840982" y="3849294"/>
            <a:ext cx="255909" cy="244149"/>
          </a:xfrm>
          <a:prstGeom prst="ellipse">
            <a:avLst/>
          </a:prstGeom>
          <a:solidFill>
            <a:srgbClr val="00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D628BF08-FAF4-44D3-9678-BBD8EA288802}"/>
              </a:ext>
            </a:extLst>
          </p:cNvPr>
          <p:cNvSpPr/>
          <p:nvPr/>
        </p:nvSpPr>
        <p:spPr>
          <a:xfrm>
            <a:off x="7104819" y="3849292"/>
            <a:ext cx="255909" cy="244149"/>
          </a:xfrm>
          <a:prstGeom prst="ellipse">
            <a:avLst/>
          </a:prstGeom>
          <a:solidFill>
            <a:srgbClr val="00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2A03934-C7DA-4016-8AEE-EB77EAD5699D}"/>
              </a:ext>
            </a:extLst>
          </p:cNvPr>
          <p:cNvSpPr/>
          <p:nvPr/>
        </p:nvSpPr>
        <p:spPr>
          <a:xfrm>
            <a:off x="9368656" y="3849293"/>
            <a:ext cx="255909" cy="244149"/>
          </a:xfrm>
          <a:prstGeom prst="ellipse">
            <a:avLst/>
          </a:prstGeom>
          <a:solidFill>
            <a:srgbClr val="008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90D956F-9247-41F3-B55B-14FAEF696B09}"/>
              </a:ext>
            </a:extLst>
          </p:cNvPr>
          <p:cNvGrpSpPr/>
          <p:nvPr/>
        </p:nvGrpSpPr>
        <p:grpSpPr>
          <a:xfrm>
            <a:off x="0" y="0"/>
            <a:ext cx="12192000" cy="983635"/>
            <a:chOff x="0" y="0"/>
            <a:chExt cx="12192000" cy="1036320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95B8D858-F1DA-4A42-827B-5B4AA2780329}"/>
                </a:ext>
              </a:extLst>
            </p:cNvPr>
            <p:cNvSpPr/>
            <p:nvPr/>
          </p:nvSpPr>
          <p:spPr>
            <a:xfrm>
              <a:off x="0" y="0"/>
              <a:ext cx="12192000" cy="1036320"/>
            </a:xfrm>
            <a:prstGeom prst="rect">
              <a:avLst/>
            </a:prstGeom>
            <a:solidFill>
              <a:srgbClr val="00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790BDCE9-402A-4E0E-8F0A-A33F8CF928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284" r="12734" b="5451"/>
            <a:stretch/>
          </p:blipFill>
          <p:spPr>
            <a:xfrm>
              <a:off x="9936480" y="0"/>
              <a:ext cx="2255520" cy="1036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2544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그룹 94">
            <a:extLst>
              <a:ext uri="{FF2B5EF4-FFF2-40B4-BE49-F238E27FC236}">
                <a16:creationId xmlns:a16="http://schemas.microsoft.com/office/drawing/2014/main" id="{EC4BA6A7-E5A3-44D5-B50A-0FE109C4EF0F}"/>
              </a:ext>
            </a:extLst>
          </p:cNvPr>
          <p:cNvGrpSpPr/>
          <p:nvPr/>
        </p:nvGrpSpPr>
        <p:grpSpPr>
          <a:xfrm>
            <a:off x="0" y="0"/>
            <a:ext cx="12192000" cy="983635"/>
            <a:chOff x="0" y="0"/>
            <a:chExt cx="12192000" cy="1036320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DA11F161-8510-4770-8CA0-662A47F0BE0A}"/>
                </a:ext>
              </a:extLst>
            </p:cNvPr>
            <p:cNvSpPr/>
            <p:nvPr/>
          </p:nvSpPr>
          <p:spPr>
            <a:xfrm>
              <a:off x="0" y="0"/>
              <a:ext cx="12192000" cy="1036320"/>
            </a:xfrm>
            <a:prstGeom prst="rect">
              <a:avLst/>
            </a:prstGeom>
            <a:solidFill>
              <a:srgbClr val="00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7" name="그림 96">
              <a:extLst>
                <a:ext uri="{FF2B5EF4-FFF2-40B4-BE49-F238E27FC236}">
                  <a16:creationId xmlns:a16="http://schemas.microsoft.com/office/drawing/2014/main" id="{E538CDE6-A3D9-43D8-B969-E74A613E4D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284" r="12734" b="5451"/>
            <a:stretch/>
          </p:blipFill>
          <p:spPr>
            <a:xfrm>
              <a:off x="9936480" y="0"/>
              <a:ext cx="2255520" cy="1036320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D7DD31C-A075-47BE-92F8-C16A8EA5C2DB}"/>
              </a:ext>
            </a:extLst>
          </p:cNvPr>
          <p:cNvSpPr txBox="1"/>
          <p:nvPr/>
        </p:nvSpPr>
        <p:spPr>
          <a:xfrm>
            <a:off x="1129106" y="1307209"/>
            <a:ext cx="10554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국내 수출액 중 반도체가 차지하는 비중이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19.3%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인 상황에서 세계 반도체 시장이 성장함에도 불구하고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T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사의 매출 상승률은 하락하여 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공정최적화를 통한 조업 안정화가 필요</a:t>
            </a:r>
          </a:p>
        </p:txBody>
      </p:sp>
      <p:sp>
        <p:nvSpPr>
          <p:cNvPr id="21" name="슬라이드 번호 개체 틀 2">
            <a:extLst>
              <a:ext uri="{FF2B5EF4-FFF2-40B4-BE49-F238E27FC236}">
                <a16:creationId xmlns:a16="http://schemas.microsoft.com/office/drawing/2014/main" id="{F69D7FEF-DC30-4B27-B6E8-AFCBCF914418}"/>
              </a:ext>
            </a:extLst>
          </p:cNvPr>
          <p:cNvSpPr txBox="1">
            <a:spLocks/>
          </p:cNvSpPr>
          <p:nvPr/>
        </p:nvSpPr>
        <p:spPr>
          <a:xfrm>
            <a:off x="9355123" y="7550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C35AA06-5F22-4BC2-B40C-D07DE322E8DE}" type="slidenum">
              <a:rPr lang="ko-KR" altLang="en-US" sz="1200" smtClean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pPr algn="r"/>
              <a:t>3</a:t>
            </a:fld>
            <a:endParaRPr lang="ko-KR" altLang="en-US" sz="1200">
              <a:solidFill>
                <a:schemeClr val="bg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79E81B4-70A1-4A17-A922-179ED30C748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63531" y="2353014"/>
            <a:ext cx="3282695" cy="33482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F4B1EE97-69C3-48BD-BEDC-E3232BC7D4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2311815"/>
              </p:ext>
            </p:extLst>
          </p:nvPr>
        </p:nvGraphicFramePr>
        <p:xfrm>
          <a:off x="8145774" y="2353014"/>
          <a:ext cx="3673232" cy="33482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0" name="Picture 2" descr="그래픽] 세계 반도체 시장 매출액 전망 | 연합뉴스">
            <a:extLst>
              <a:ext uri="{FF2B5EF4-FFF2-40B4-BE49-F238E27FC236}">
                <a16:creationId xmlns:a16="http://schemas.microsoft.com/office/drawing/2014/main" id="{109F7DAC-869B-4763-B07F-B9DF5E0FE21A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000" y="2353014"/>
            <a:ext cx="3240000" cy="33482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77" name="그룹 76">
            <a:extLst>
              <a:ext uri="{FF2B5EF4-FFF2-40B4-BE49-F238E27FC236}">
                <a16:creationId xmlns:a16="http://schemas.microsoft.com/office/drawing/2014/main" id="{5F87BBEF-9221-493C-B726-2EF2F2150178}"/>
              </a:ext>
            </a:extLst>
          </p:cNvPr>
          <p:cNvGrpSpPr/>
          <p:nvPr/>
        </p:nvGrpSpPr>
        <p:grpSpPr>
          <a:xfrm>
            <a:off x="763531" y="1271886"/>
            <a:ext cx="257666" cy="646331"/>
            <a:chOff x="4375773" y="1943243"/>
            <a:chExt cx="792715" cy="1988451"/>
          </a:xfrm>
        </p:grpSpPr>
        <p:grpSp>
          <p:nvGrpSpPr>
            <p:cNvPr id="78" name="Group 8">
              <a:extLst>
                <a:ext uri="{FF2B5EF4-FFF2-40B4-BE49-F238E27FC236}">
                  <a16:creationId xmlns:a16="http://schemas.microsoft.com/office/drawing/2014/main" id="{5325017D-1F10-4D34-A53E-2D265ACFC3B1}"/>
                </a:ext>
              </a:extLst>
            </p:cNvPr>
            <p:cNvGrpSpPr/>
            <p:nvPr/>
          </p:nvGrpSpPr>
          <p:grpSpPr>
            <a:xfrm flipH="1">
              <a:off x="4516298" y="3441152"/>
              <a:ext cx="511666" cy="490542"/>
              <a:chOff x="4964627" y="3703863"/>
              <a:chExt cx="393594" cy="377344"/>
            </a:xfrm>
            <a:solidFill>
              <a:schemeClr val="tx2">
                <a:lumMod val="50000"/>
                <a:alpha val="70000"/>
              </a:schemeClr>
            </a:solidFill>
          </p:grpSpPr>
          <p:sp>
            <p:nvSpPr>
              <p:cNvPr id="83" name="Oval 1">
                <a:extLst>
                  <a:ext uri="{FF2B5EF4-FFF2-40B4-BE49-F238E27FC236}">
                    <a16:creationId xmlns:a16="http://schemas.microsoft.com/office/drawing/2014/main" id="{A027AE0D-0517-43A5-A6B3-800A20FDC4C7}"/>
                  </a:ext>
                </a:extLst>
              </p:cNvPr>
              <p:cNvSpPr/>
              <p:nvPr/>
            </p:nvSpPr>
            <p:spPr>
              <a:xfrm flipH="1">
                <a:off x="4977747" y="3794659"/>
                <a:ext cx="36735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4" name="Oval 1">
                <a:extLst>
                  <a:ext uri="{FF2B5EF4-FFF2-40B4-BE49-F238E27FC236}">
                    <a16:creationId xmlns:a16="http://schemas.microsoft.com/office/drawing/2014/main" id="{8907326D-8942-4A1E-96FA-C1145F1DF830}"/>
                  </a:ext>
                </a:extLst>
              </p:cNvPr>
              <p:cNvSpPr/>
              <p:nvPr/>
            </p:nvSpPr>
            <p:spPr>
              <a:xfrm flipH="1">
                <a:off x="5017106" y="3976249"/>
                <a:ext cx="288634" cy="104958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5" name="Oval 1">
                <a:extLst>
                  <a:ext uri="{FF2B5EF4-FFF2-40B4-BE49-F238E27FC236}">
                    <a16:creationId xmlns:a16="http://schemas.microsoft.com/office/drawing/2014/main" id="{64D5EA06-1ECB-4976-BFF3-9978861B6779}"/>
                  </a:ext>
                </a:extLst>
              </p:cNvPr>
              <p:cNvSpPr/>
              <p:nvPr/>
            </p:nvSpPr>
            <p:spPr>
              <a:xfrm flipH="1">
                <a:off x="4990867" y="3885454"/>
                <a:ext cx="34111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6" name="Oval 1">
                <a:extLst>
                  <a:ext uri="{FF2B5EF4-FFF2-40B4-BE49-F238E27FC236}">
                    <a16:creationId xmlns:a16="http://schemas.microsoft.com/office/drawing/2014/main" id="{031A3CFD-EC18-4104-8E2B-B0A50224400F}"/>
                  </a:ext>
                </a:extLst>
              </p:cNvPr>
              <p:cNvSpPr/>
              <p:nvPr/>
            </p:nvSpPr>
            <p:spPr>
              <a:xfrm flipH="1">
                <a:off x="4964627" y="3703863"/>
                <a:ext cx="39359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79" name="Group 13">
              <a:extLst>
                <a:ext uri="{FF2B5EF4-FFF2-40B4-BE49-F238E27FC236}">
                  <a16:creationId xmlns:a16="http://schemas.microsoft.com/office/drawing/2014/main" id="{D15B25F3-ED43-4199-91EE-A8440CAC8803}"/>
                </a:ext>
              </a:extLst>
            </p:cNvPr>
            <p:cNvGrpSpPr/>
            <p:nvPr/>
          </p:nvGrpSpPr>
          <p:grpSpPr>
            <a:xfrm>
              <a:off x="4375773" y="1943243"/>
              <a:ext cx="792715" cy="1360145"/>
              <a:chOff x="4874689" y="2348880"/>
              <a:chExt cx="914401" cy="1354872"/>
            </a:xfrm>
            <a:solidFill>
              <a:srgbClr val="90C221"/>
            </a:solidFill>
          </p:grpSpPr>
          <p:sp>
            <p:nvSpPr>
              <p:cNvPr id="80" name="Block Arc 14">
                <a:extLst>
                  <a:ext uri="{FF2B5EF4-FFF2-40B4-BE49-F238E27FC236}">
                    <a16:creationId xmlns:a16="http://schemas.microsoft.com/office/drawing/2014/main" id="{4365FC4B-F2CC-4E3D-81E4-D83AF382BB5E}"/>
                  </a:ext>
                </a:extLst>
              </p:cNvPr>
              <p:cNvSpPr/>
              <p:nvPr/>
            </p:nvSpPr>
            <p:spPr>
              <a:xfrm>
                <a:off x="4874690" y="2348880"/>
                <a:ext cx="914400" cy="914400"/>
              </a:xfrm>
              <a:prstGeom prst="blockArc">
                <a:avLst/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Round Same Side Corner Rectangle 30">
                <a:extLst>
                  <a:ext uri="{FF2B5EF4-FFF2-40B4-BE49-F238E27FC236}">
                    <a16:creationId xmlns:a16="http://schemas.microsoft.com/office/drawing/2014/main" id="{3262DE40-40D0-48E4-809D-095EF61674FD}"/>
                  </a:ext>
                </a:extLst>
              </p:cNvPr>
              <p:cNvSpPr/>
              <p:nvPr/>
            </p:nvSpPr>
            <p:spPr>
              <a:xfrm rot="10800000">
                <a:off x="4874689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2" name="Round Same Side Corner Rectangle 33">
                <a:extLst>
                  <a:ext uri="{FF2B5EF4-FFF2-40B4-BE49-F238E27FC236}">
                    <a16:creationId xmlns:a16="http://schemas.microsoft.com/office/drawing/2014/main" id="{7180A708-77A9-4796-8431-B9B40D6114C7}"/>
                  </a:ext>
                </a:extLst>
              </p:cNvPr>
              <p:cNvSpPr/>
              <p:nvPr/>
            </p:nvSpPr>
            <p:spPr>
              <a:xfrm rot="10800000">
                <a:off x="5560582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94" name="제목 1">
            <a:extLst>
              <a:ext uri="{FF2B5EF4-FFF2-40B4-BE49-F238E27FC236}">
                <a16:creationId xmlns:a16="http://schemas.microsoft.com/office/drawing/2014/main" id="{2C89ECFC-4650-479D-A264-CF46F799D9B2}"/>
              </a:ext>
            </a:extLst>
          </p:cNvPr>
          <p:cNvSpPr txBox="1">
            <a:spLocks/>
          </p:cNvSpPr>
          <p:nvPr/>
        </p:nvSpPr>
        <p:spPr>
          <a:xfrm>
            <a:off x="224841" y="69721"/>
            <a:ext cx="4162042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1. </a:t>
            </a:r>
            <a:r>
              <a:rPr lang="ko-KR" altLang="en-US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추진배경</a:t>
            </a:r>
          </a:p>
        </p:txBody>
      </p:sp>
    </p:spTree>
    <p:extLst>
      <p:ext uri="{BB962C8B-B14F-4D97-AF65-F5344CB8AC3E}">
        <p14:creationId xmlns:p14="http://schemas.microsoft.com/office/powerpoint/2010/main" val="1565635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5F4785A7-4E5E-42B7-A7A7-87F24839251D}"/>
              </a:ext>
            </a:extLst>
          </p:cNvPr>
          <p:cNvSpPr txBox="1">
            <a:spLocks/>
          </p:cNvSpPr>
          <p:nvPr/>
        </p:nvSpPr>
        <p:spPr>
          <a:xfrm>
            <a:off x="219458" y="145923"/>
            <a:ext cx="10905066" cy="346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2. </a:t>
            </a:r>
            <a:r>
              <a:rPr lang="ko-KR" altLang="en-US" sz="24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현황 및 개선기회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79676BC-C566-43F0-B13F-462E1D2F6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711" y="2273838"/>
            <a:ext cx="6022016" cy="38522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76DC3D8-3FC1-45B5-8797-72DEE0F41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26" y="2220919"/>
            <a:ext cx="1429499" cy="474117"/>
          </a:xfrm>
          <a:prstGeom prst="rect">
            <a:avLst/>
          </a:prstGeom>
        </p:spPr>
      </p:pic>
      <p:pic>
        <p:nvPicPr>
          <p:cNvPr id="38" name="그림 37" descr="텍스트이(가) 표시된 사진&#10;&#10;자동 생성된 설명">
            <a:extLst>
              <a:ext uri="{FF2B5EF4-FFF2-40B4-BE49-F238E27FC236}">
                <a16:creationId xmlns:a16="http://schemas.microsoft.com/office/drawing/2014/main" id="{9CCE7CBA-7798-492D-8495-A98F780B05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845" y="2788049"/>
            <a:ext cx="904859" cy="62227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45ADAC01-FF12-407F-9AB1-F540112426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1711" y="2957554"/>
            <a:ext cx="5129570" cy="395800"/>
          </a:xfrm>
          <a:prstGeom prst="rect">
            <a:avLst/>
          </a:prstGeom>
        </p:spPr>
      </p:pic>
      <p:sp>
        <p:nvSpPr>
          <p:cNvPr id="26" name="슬라이드 번호 개체 틀 2">
            <a:extLst>
              <a:ext uri="{FF2B5EF4-FFF2-40B4-BE49-F238E27FC236}">
                <a16:creationId xmlns:a16="http://schemas.microsoft.com/office/drawing/2014/main" id="{359F3C39-877A-4183-AD0D-72A715CD4A14}"/>
              </a:ext>
            </a:extLst>
          </p:cNvPr>
          <p:cNvSpPr txBox="1">
            <a:spLocks/>
          </p:cNvSpPr>
          <p:nvPr/>
        </p:nvSpPr>
        <p:spPr>
          <a:xfrm>
            <a:off x="9355123" y="7550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C35AA06-5F22-4BC2-B40C-D07DE322E8DE}" type="slidenum">
              <a:rPr lang="ko-KR" altLang="en-US" sz="1200" smtClean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pPr algn="r"/>
              <a:t>4</a:t>
            </a:fld>
            <a:endParaRPr lang="ko-KR" altLang="en-US" sz="1200">
              <a:solidFill>
                <a:schemeClr val="bg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F933C6-60C0-4F5C-B3FF-ACBF232D2E45}"/>
              </a:ext>
            </a:extLst>
          </p:cNvPr>
          <p:cNvSpPr txBox="1"/>
          <p:nvPr/>
        </p:nvSpPr>
        <p:spPr>
          <a:xfrm>
            <a:off x="1150080" y="1270783"/>
            <a:ext cx="10554235" cy="69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세계 반도체 시장은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AI/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빅데이터 기술을 통한 무인화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/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자동화 공정으로 불량률 개선 중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. T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사도 빅데이터 기반 실시간 모니터링 기술 도입으로 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불량률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0% 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목표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(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현재 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7%)</a:t>
            </a:r>
            <a:endParaRPr lang="ko-KR" altLang="en-US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BC41517-B234-4D4D-ACFF-3660CEEAB9B9}"/>
              </a:ext>
            </a:extLst>
          </p:cNvPr>
          <p:cNvSpPr/>
          <p:nvPr/>
        </p:nvSpPr>
        <p:spPr>
          <a:xfrm>
            <a:off x="2053660" y="2127906"/>
            <a:ext cx="7882820" cy="138641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54A8769-82D8-45A1-86B7-2800237B8F11}"/>
              </a:ext>
            </a:extLst>
          </p:cNvPr>
          <p:cNvSpPr txBox="1"/>
          <p:nvPr/>
        </p:nvSpPr>
        <p:spPr>
          <a:xfrm>
            <a:off x="1150080" y="3667119"/>
            <a:ext cx="10554235" cy="69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IoT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사업과 자율주행 시장이 성장함에 따라 장기간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IoT/AI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반도체 수요의 증가가 예상되므로 지속적 경쟁 우위를 위하여 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원가 절감 필요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A4F484-146C-488C-8C76-11CD0AB310BB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65"/>
          <a:stretch/>
        </p:blipFill>
        <p:spPr bwMode="auto">
          <a:xfrm>
            <a:off x="6674904" y="4514246"/>
            <a:ext cx="3261576" cy="2120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삼성전자, 차량용 반도체 본격 진출…아우디에 엑시노스 오토 공급 : IT : 경제 : 뉴스 : 한겨레">
            <a:extLst>
              <a:ext uri="{FF2B5EF4-FFF2-40B4-BE49-F238E27FC236}">
                <a16:creationId xmlns:a16="http://schemas.microsoft.com/office/drawing/2014/main" id="{F923E67F-22DB-4894-ACDC-39F11C19F242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775" y="4511327"/>
            <a:ext cx="3261576" cy="2120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제목 1">
            <a:extLst>
              <a:ext uri="{FF2B5EF4-FFF2-40B4-BE49-F238E27FC236}">
                <a16:creationId xmlns:a16="http://schemas.microsoft.com/office/drawing/2014/main" id="{B5A39E9F-CEAF-4D84-93A1-E2FF13980E0B}"/>
              </a:ext>
            </a:extLst>
          </p:cNvPr>
          <p:cNvSpPr txBox="1">
            <a:spLocks/>
          </p:cNvSpPr>
          <p:nvPr/>
        </p:nvSpPr>
        <p:spPr>
          <a:xfrm>
            <a:off x="224841" y="69721"/>
            <a:ext cx="4162042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2. </a:t>
            </a:r>
            <a:r>
              <a:rPr lang="ko-KR" altLang="en-US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현황 및 개선기회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AC581CC-967E-4D83-91BA-65EA3F2643ED}"/>
              </a:ext>
            </a:extLst>
          </p:cNvPr>
          <p:cNvGrpSpPr/>
          <p:nvPr/>
        </p:nvGrpSpPr>
        <p:grpSpPr>
          <a:xfrm>
            <a:off x="763531" y="1271886"/>
            <a:ext cx="257666" cy="646331"/>
            <a:chOff x="4375773" y="1943243"/>
            <a:chExt cx="792715" cy="1988451"/>
          </a:xfrm>
        </p:grpSpPr>
        <p:grpSp>
          <p:nvGrpSpPr>
            <p:cNvPr id="24" name="Group 8">
              <a:extLst>
                <a:ext uri="{FF2B5EF4-FFF2-40B4-BE49-F238E27FC236}">
                  <a16:creationId xmlns:a16="http://schemas.microsoft.com/office/drawing/2014/main" id="{4F2F106B-2251-4E0E-A844-87D33A44312A}"/>
                </a:ext>
              </a:extLst>
            </p:cNvPr>
            <p:cNvGrpSpPr/>
            <p:nvPr/>
          </p:nvGrpSpPr>
          <p:grpSpPr>
            <a:xfrm flipH="1">
              <a:off x="4516298" y="3441152"/>
              <a:ext cx="511666" cy="490542"/>
              <a:chOff x="4964627" y="3703863"/>
              <a:chExt cx="393594" cy="377344"/>
            </a:xfrm>
            <a:solidFill>
              <a:schemeClr val="tx2">
                <a:lumMod val="50000"/>
                <a:alpha val="70000"/>
              </a:schemeClr>
            </a:solidFill>
          </p:grpSpPr>
          <p:sp>
            <p:nvSpPr>
              <p:cNvPr id="30" name="Oval 1">
                <a:extLst>
                  <a:ext uri="{FF2B5EF4-FFF2-40B4-BE49-F238E27FC236}">
                    <a16:creationId xmlns:a16="http://schemas.microsoft.com/office/drawing/2014/main" id="{EC876ED1-7C08-45A2-B6E7-DFFAE4FEC7C0}"/>
                  </a:ext>
                </a:extLst>
              </p:cNvPr>
              <p:cNvSpPr/>
              <p:nvPr/>
            </p:nvSpPr>
            <p:spPr>
              <a:xfrm flipH="1">
                <a:off x="4977747" y="3794659"/>
                <a:ext cx="36735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" name="Oval 1">
                <a:extLst>
                  <a:ext uri="{FF2B5EF4-FFF2-40B4-BE49-F238E27FC236}">
                    <a16:creationId xmlns:a16="http://schemas.microsoft.com/office/drawing/2014/main" id="{93036AEF-DFD1-473B-B94B-2413C78B05EA}"/>
                  </a:ext>
                </a:extLst>
              </p:cNvPr>
              <p:cNvSpPr/>
              <p:nvPr/>
            </p:nvSpPr>
            <p:spPr>
              <a:xfrm flipH="1">
                <a:off x="5017106" y="3976249"/>
                <a:ext cx="288634" cy="104958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5" name="Oval 1">
                <a:extLst>
                  <a:ext uri="{FF2B5EF4-FFF2-40B4-BE49-F238E27FC236}">
                    <a16:creationId xmlns:a16="http://schemas.microsoft.com/office/drawing/2014/main" id="{47E13D99-D287-4866-9822-3934E22832CE}"/>
                  </a:ext>
                </a:extLst>
              </p:cNvPr>
              <p:cNvSpPr/>
              <p:nvPr/>
            </p:nvSpPr>
            <p:spPr>
              <a:xfrm flipH="1">
                <a:off x="4990867" y="3885454"/>
                <a:ext cx="34111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" name="Oval 1">
                <a:extLst>
                  <a:ext uri="{FF2B5EF4-FFF2-40B4-BE49-F238E27FC236}">
                    <a16:creationId xmlns:a16="http://schemas.microsoft.com/office/drawing/2014/main" id="{CDCFB1A7-8EF5-4A18-86B2-74987492E2D3}"/>
                  </a:ext>
                </a:extLst>
              </p:cNvPr>
              <p:cNvSpPr/>
              <p:nvPr/>
            </p:nvSpPr>
            <p:spPr>
              <a:xfrm flipH="1">
                <a:off x="4964627" y="3703863"/>
                <a:ext cx="39359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25" name="Group 13">
              <a:extLst>
                <a:ext uri="{FF2B5EF4-FFF2-40B4-BE49-F238E27FC236}">
                  <a16:creationId xmlns:a16="http://schemas.microsoft.com/office/drawing/2014/main" id="{2FE0E449-48BE-4B8D-A878-ECD0D88DCB59}"/>
                </a:ext>
              </a:extLst>
            </p:cNvPr>
            <p:cNvGrpSpPr/>
            <p:nvPr/>
          </p:nvGrpSpPr>
          <p:grpSpPr>
            <a:xfrm>
              <a:off x="4375773" y="1943243"/>
              <a:ext cx="792715" cy="1360145"/>
              <a:chOff x="4874689" y="2348880"/>
              <a:chExt cx="914401" cy="1354872"/>
            </a:xfrm>
            <a:solidFill>
              <a:srgbClr val="90C221"/>
            </a:solidFill>
          </p:grpSpPr>
          <p:sp>
            <p:nvSpPr>
              <p:cNvPr id="27" name="Block Arc 14">
                <a:extLst>
                  <a:ext uri="{FF2B5EF4-FFF2-40B4-BE49-F238E27FC236}">
                    <a16:creationId xmlns:a16="http://schemas.microsoft.com/office/drawing/2014/main" id="{ACDCB4AC-D7BB-46E9-8B47-0A160F53D469}"/>
                  </a:ext>
                </a:extLst>
              </p:cNvPr>
              <p:cNvSpPr/>
              <p:nvPr/>
            </p:nvSpPr>
            <p:spPr>
              <a:xfrm>
                <a:off x="4874690" y="2348880"/>
                <a:ext cx="914400" cy="914400"/>
              </a:xfrm>
              <a:prstGeom prst="blockArc">
                <a:avLst/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Round Same Side Corner Rectangle 30">
                <a:extLst>
                  <a:ext uri="{FF2B5EF4-FFF2-40B4-BE49-F238E27FC236}">
                    <a16:creationId xmlns:a16="http://schemas.microsoft.com/office/drawing/2014/main" id="{4279378A-B729-4016-B634-2738BAD05E0E}"/>
                  </a:ext>
                </a:extLst>
              </p:cNvPr>
              <p:cNvSpPr/>
              <p:nvPr/>
            </p:nvSpPr>
            <p:spPr>
              <a:xfrm rot="10800000">
                <a:off x="4874689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" name="Round Same Side Corner Rectangle 33">
                <a:extLst>
                  <a:ext uri="{FF2B5EF4-FFF2-40B4-BE49-F238E27FC236}">
                    <a16:creationId xmlns:a16="http://schemas.microsoft.com/office/drawing/2014/main" id="{87C5A731-88F9-4D2D-858E-639FB1361262}"/>
                  </a:ext>
                </a:extLst>
              </p:cNvPr>
              <p:cNvSpPr/>
              <p:nvPr/>
            </p:nvSpPr>
            <p:spPr>
              <a:xfrm rot="10800000">
                <a:off x="5560582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9D4A88E-F0B0-4593-A705-F865D857F750}"/>
              </a:ext>
            </a:extLst>
          </p:cNvPr>
          <p:cNvGrpSpPr/>
          <p:nvPr/>
        </p:nvGrpSpPr>
        <p:grpSpPr>
          <a:xfrm>
            <a:off x="766618" y="3676959"/>
            <a:ext cx="257666" cy="646331"/>
            <a:chOff x="4375773" y="1943243"/>
            <a:chExt cx="792715" cy="1988451"/>
          </a:xfrm>
        </p:grpSpPr>
        <p:grpSp>
          <p:nvGrpSpPr>
            <p:cNvPr id="39" name="Group 8">
              <a:extLst>
                <a:ext uri="{FF2B5EF4-FFF2-40B4-BE49-F238E27FC236}">
                  <a16:creationId xmlns:a16="http://schemas.microsoft.com/office/drawing/2014/main" id="{E36E99A9-A89E-4266-B0EF-A27062327A04}"/>
                </a:ext>
              </a:extLst>
            </p:cNvPr>
            <p:cNvGrpSpPr/>
            <p:nvPr/>
          </p:nvGrpSpPr>
          <p:grpSpPr>
            <a:xfrm flipH="1">
              <a:off x="4516298" y="3441152"/>
              <a:ext cx="511666" cy="490542"/>
              <a:chOff x="4964627" y="3703863"/>
              <a:chExt cx="393594" cy="377344"/>
            </a:xfrm>
            <a:solidFill>
              <a:schemeClr val="tx2">
                <a:lumMod val="50000"/>
                <a:alpha val="70000"/>
              </a:schemeClr>
            </a:solidFill>
          </p:grpSpPr>
          <p:sp>
            <p:nvSpPr>
              <p:cNvPr id="45" name="Oval 1">
                <a:extLst>
                  <a:ext uri="{FF2B5EF4-FFF2-40B4-BE49-F238E27FC236}">
                    <a16:creationId xmlns:a16="http://schemas.microsoft.com/office/drawing/2014/main" id="{92CD3492-B07D-4B79-9056-446BAEAAE490}"/>
                  </a:ext>
                </a:extLst>
              </p:cNvPr>
              <p:cNvSpPr/>
              <p:nvPr/>
            </p:nvSpPr>
            <p:spPr>
              <a:xfrm flipH="1">
                <a:off x="4977747" y="3794659"/>
                <a:ext cx="36735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6" name="Oval 1">
                <a:extLst>
                  <a:ext uri="{FF2B5EF4-FFF2-40B4-BE49-F238E27FC236}">
                    <a16:creationId xmlns:a16="http://schemas.microsoft.com/office/drawing/2014/main" id="{9C7C142F-2BF9-4028-980B-60EE94CB18CB}"/>
                  </a:ext>
                </a:extLst>
              </p:cNvPr>
              <p:cNvSpPr/>
              <p:nvPr/>
            </p:nvSpPr>
            <p:spPr>
              <a:xfrm flipH="1">
                <a:off x="5017106" y="3976249"/>
                <a:ext cx="288634" cy="104958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7" name="Oval 1">
                <a:extLst>
                  <a:ext uri="{FF2B5EF4-FFF2-40B4-BE49-F238E27FC236}">
                    <a16:creationId xmlns:a16="http://schemas.microsoft.com/office/drawing/2014/main" id="{91E10A39-C54E-495D-A8FE-8AF227EC18BE}"/>
                  </a:ext>
                </a:extLst>
              </p:cNvPr>
              <p:cNvSpPr/>
              <p:nvPr/>
            </p:nvSpPr>
            <p:spPr>
              <a:xfrm flipH="1">
                <a:off x="4990867" y="3885454"/>
                <a:ext cx="34111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9" name="Oval 1">
                <a:extLst>
                  <a:ext uri="{FF2B5EF4-FFF2-40B4-BE49-F238E27FC236}">
                    <a16:creationId xmlns:a16="http://schemas.microsoft.com/office/drawing/2014/main" id="{3C3F9795-91E0-44CD-8033-7D940CCDCA63}"/>
                  </a:ext>
                </a:extLst>
              </p:cNvPr>
              <p:cNvSpPr/>
              <p:nvPr/>
            </p:nvSpPr>
            <p:spPr>
              <a:xfrm flipH="1">
                <a:off x="4964627" y="3703863"/>
                <a:ext cx="39359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41" name="Group 13">
              <a:extLst>
                <a:ext uri="{FF2B5EF4-FFF2-40B4-BE49-F238E27FC236}">
                  <a16:creationId xmlns:a16="http://schemas.microsoft.com/office/drawing/2014/main" id="{177BF62C-A013-4BE0-940A-F5419DA372CE}"/>
                </a:ext>
              </a:extLst>
            </p:cNvPr>
            <p:cNvGrpSpPr/>
            <p:nvPr/>
          </p:nvGrpSpPr>
          <p:grpSpPr>
            <a:xfrm>
              <a:off x="4375773" y="1943243"/>
              <a:ext cx="792715" cy="1360145"/>
              <a:chOff x="4874689" y="2348880"/>
              <a:chExt cx="914401" cy="1354872"/>
            </a:xfrm>
            <a:solidFill>
              <a:srgbClr val="90C221"/>
            </a:solidFill>
          </p:grpSpPr>
          <p:sp>
            <p:nvSpPr>
              <p:cNvPr id="42" name="Block Arc 14">
                <a:extLst>
                  <a:ext uri="{FF2B5EF4-FFF2-40B4-BE49-F238E27FC236}">
                    <a16:creationId xmlns:a16="http://schemas.microsoft.com/office/drawing/2014/main" id="{4C0A65D0-890B-4F9C-9B6D-0538C80C9C46}"/>
                  </a:ext>
                </a:extLst>
              </p:cNvPr>
              <p:cNvSpPr/>
              <p:nvPr/>
            </p:nvSpPr>
            <p:spPr>
              <a:xfrm>
                <a:off x="4874690" y="2348880"/>
                <a:ext cx="914400" cy="914400"/>
              </a:xfrm>
              <a:prstGeom prst="blockArc">
                <a:avLst/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Round Same Side Corner Rectangle 30">
                <a:extLst>
                  <a:ext uri="{FF2B5EF4-FFF2-40B4-BE49-F238E27FC236}">
                    <a16:creationId xmlns:a16="http://schemas.microsoft.com/office/drawing/2014/main" id="{574CDDA7-48D8-458D-A5A1-7588112A00DD}"/>
                  </a:ext>
                </a:extLst>
              </p:cNvPr>
              <p:cNvSpPr/>
              <p:nvPr/>
            </p:nvSpPr>
            <p:spPr>
              <a:xfrm rot="10800000">
                <a:off x="4874689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4" name="Round Same Side Corner Rectangle 33">
                <a:extLst>
                  <a:ext uri="{FF2B5EF4-FFF2-40B4-BE49-F238E27FC236}">
                    <a16:creationId xmlns:a16="http://schemas.microsoft.com/office/drawing/2014/main" id="{8B4A539B-5F69-448A-9D64-F987124BE450}"/>
                  </a:ext>
                </a:extLst>
              </p:cNvPr>
              <p:cNvSpPr/>
              <p:nvPr/>
            </p:nvSpPr>
            <p:spPr>
              <a:xfrm rot="10800000">
                <a:off x="5560582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0E3B3E5-A3D0-4477-8A89-83B6F4FBDAC3}"/>
              </a:ext>
            </a:extLst>
          </p:cNvPr>
          <p:cNvGrpSpPr/>
          <p:nvPr/>
        </p:nvGrpSpPr>
        <p:grpSpPr>
          <a:xfrm>
            <a:off x="0" y="0"/>
            <a:ext cx="12192000" cy="983635"/>
            <a:chOff x="0" y="0"/>
            <a:chExt cx="12192000" cy="1036320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F4772A7-3A16-4453-8503-9411D404644A}"/>
                </a:ext>
              </a:extLst>
            </p:cNvPr>
            <p:cNvSpPr/>
            <p:nvPr/>
          </p:nvSpPr>
          <p:spPr>
            <a:xfrm>
              <a:off x="0" y="0"/>
              <a:ext cx="12192000" cy="1036320"/>
            </a:xfrm>
            <a:prstGeom prst="rect">
              <a:avLst/>
            </a:prstGeom>
            <a:solidFill>
              <a:srgbClr val="00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4C57E72E-25C4-4CDF-BF18-CCB7B478C6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7284" r="12734" b="5451"/>
            <a:stretch/>
          </p:blipFill>
          <p:spPr>
            <a:xfrm>
              <a:off x="9936480" y="0"/>
              <a:ext cx="2255520" cy="1036320"/>
            </a:xfrm>
            <a:prstGeom prst="rect">
              <a:avLst/>
            </a:prstGeom>
          </p:spPr>
        </p:pic>
      </p:grpSp>
      <p:sp>
        <p:nvSpPr>
          <p:cNvPr id="54" name="제목 1">
            <a:extLst>
              <a:ext uri="{FF2B5EF4-FFF2-40B4-BE49-F238E27FC236}">
                <a16:creationId xmlns:a16="http://schemas.microsoft.com/office/drawing/2014/main" id="{2598C0C9-81EE-4668-9C2A-D2EC7A64C589}"/>
              </a:ext>
            </a:extLst>
          </p:cNvPr>
          <p:cNvSpPr txBox="1">
            <a:spLocks/>
          </p:cNvSpPr>
          <p:nvPr/>
        </p:nvSpPr>
        <p:spPr>
          <a:xfrm>
            <a:off x="219384" y="53659"/>
            <a:ext cx="4162042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2. </a:t>
            </a:r>
            <a:r>
              <a:rPr lang="ko-KR" altLang="en-US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현황 및 개선기회</a:t>
            </a:r>
          </a:p>
        </p:txBody>
      </p:sp>
    </p:spTree>
    <p:extLst>
      <p:ext uri="{BB962C8B-B14F-4D97-AF65-F5344CB8AC3E}">
        <p14:creationId xmlns:p14="http://schemas.microsoft.com/office/powerpoint/2010/main" val="813318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슬라이드 번호 개체 틀 2">
            <a:extLst>
              <a:ext uri="{FF2B5EF4-FFF2-40B4-BE49-F238E27FC236}">
                <a16:creationId xmlns:a16="http://schemas.microsoft.com/office/drawing/2014/main" id="{359F3C39-877A-4183-AD0D-72A715CD4A14}"/>
              </a:ext>
            </a:extLst>
          </p:cNvPr>
          <p:cNvSpPr txBox="1">
            <a:spLocks/>
          </p:cNvSpPr>
          <p:nvPr/>
        </p:nvSpPr>
        <p:spPr>
          <a:xfrm>
            <a:off x="9355123" y="7550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C35AA06-5F22-4BC2-B40C-D07DE322E8DE}" type="slidenum">
              <a:rPr lang="ko-KR" altLang="en-US" sz="1200" smtClean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pPr algn="r"/>
              <a:t>5</a:t>
            </a:fld>
            <a:endParaRPr lang="ko-KR" altLang="en-US" sz="1200">
              <a:solidFill>
                <a:schemeClr val="bg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713B355-5754-4988-BAEF-ACF0E1726E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042281"/>
              </p:ext>
            </p:extLst>
          </p:nvPr>
        </p:nvGraphicFramePr>
        <p:xfrm>
          <a:off x="1669409" y="5084305"/>
          <a:ext cx="8565160" cy="12904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13032">
                  <a:extLst>
                    <a:ext uri="{9D8B030D-6E8A-4147-A177-3AD203B41FA5}">
                      <a16:colId xmlns:a16="http://schemas.microsoft.com/office/drawing/2014/main" val="3207801282"/>
                    </a:ext>
                  </a:extLst>
                </a:gridCol>
                <a:gridCol w="1713032">
                  <a:extLst>
                    <a:ext uri="{9D8B030D-6E8A-4147-A177-3AD203B41FA5}">
                      <a16:colId xmlns:a16="http://schemas.microsoft.com/office/drawing/2014/main" val="2478095490"/>
                    </a:ext>
                  </a:extLst>
                </a:gridCol>
                <a:gridCol w="1713032">
                  <a:extLst>
                    <a:ext uri="{9D8B030D-6E8A-4147-A177-3AD203B41FA5}">
                      <a16:colId xmlns:a16="http://schemas.microsoft.com/office/drawing/2014/main" val="2839082476"/>
                    </a:ext>
                  </a:extLst>
                </a:gridCol>
                <a:gridCol w="1713032">
                  <a:extLst>
                    <a:ext uri="{9D8B030D-6E8A-4147-A177-3AD203B41FA5}">
                      <a16:colId xmlns:a16="http://schemas.microsoft.com/office/drawing/2014/main" val="799301137"/>
                    </a:ext>
                  </a:extLst>
                </a:gridCol>
                <a:gridCol w="1713032">
                  <a:extLst>
                    <a:ext uri="{9D8B030D-6E8A-4147-A177-3AD203B41FA5}">
                      <a16:colId xmlns:a16="http://schemas.microsoft.com/office/drawing/2014/main" val="2760734224"/>
                    </a:ext>
                  </a:extLst>
                </a:gridCol>
              </a:tblGrid>
              <a:tr h="3760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성과지표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현수준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목표수준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058289"/>
                  </a:ext>
                </a:extLst>
              </a:tr>
              <a:tr h="26104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20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21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22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23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3663102"/>
                  </a:ext>
                </a:extLst>
              </a:tr>
              <a:tr h="261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불량률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7%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5%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3%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0%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9441701"/>
                  </a:ext>
                </a:extLst>
              </a:tr>
              <a:tr h="261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매출 상승률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4%</a:t>
                      </a:r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16%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25%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36%</a:t>
                      </a:r>
                      <a:endParaRPr lang="ko-KR" altLang="en-US" sz="14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707002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8ABF629-37CD-4FF5-AAE2-52D7EF67143A}"/>
              </a:ext>
            </a:extLst>
          </p:cNvPr>
          <p:cNvSpPr txBox="1"/>
          <p:nvPr/>
        </p:nvSpPr>
        <p:spPr>
          <a:xfrm>
            <a:off x="2111228" y="1694995"/>
            <a:ext cx="7969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운전 최적화를 통한 불량률은 감소하고 이에 따른 매출 상승률 증가 기대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946A1C4-7749-4D09-B9FF-94F0C1600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640" y="2234096"/>
            <a:ext cx="7214532" cy="264532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907C5DF-F155-471F-A737-3312AEBBF7B1}"/>
              </a:ext>
            </a:extLst>
          </p:cNvPr>
          <p:cNvSpPr txBox="1"/>
          <p:nvPr/>
        </p:nvSpPr>
        <p:spPr>
          <a:xfrm>
            <a:off x="1669409" y="4786652"/>
            <a:ext cx="3556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KPI(Key</a:t>
            </a:r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Performance</a:t>
            </a:r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Indicator)</a:t>
            </a:r>
            <a:endParaRPr lang="ko-KR" altLang="en-US" sz="1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CA723E-3627-49AD-A5FC-B23C77D54F10}"/>
              </a:ext>
            </a:extLst>
          </p:cNvPr>
          <p:cNvSpPr txBox="1"/>
          <p:nvPr/>
        </p:nvSpPr>
        <p:spPr>
          <a:xfrm>
            <a:off x="1369536" y="1193938"/>
            <a:ext cx="10554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반도체 불량률 개선 측정 지표 선정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A25AE59-ED64-436F-BB85-C81F3695AD90}"/>
              </a:ext>
            </a:extLst>
          </p:cNvPr>
          <p:cNvGrpSpPr/>
          <p:nvPr/>
        </p:nvGrpSpPr>
        <p:grpSpPr>
          <a:xfrm>
            <a:off x="982987" y="1048664"/>
            <a:ext cx="257666" cy="646331"/>
            <a:chOff x="4375773" y="1943243"/>
            <a:chExt cx="792715" cy="1988451"/>
          </a:xfrm>
        </p:grpSpPr>
        <p:grpSp>
          <p:nvGrpSpPr>
            <p:cNvPr id="13" name="Group 8">
              <a:extLst>
                <a:ext uri="{FF2B5EF4-FFF2-40B4-BE49-F238E27FC236}">
                  <a16:creationId xmlns:a16="http://schemas.microsoft.com/office/drawing/2014/main" id="{8B3CF1D7-FC95-4673-83D5-5BE5DA27BC75}"/>
                </a:ext>
              </a:extLst>
            </p:cNvPr>
            <p:cNvGrpSpPr/>
            <p:nvPr/>
          </p:nvGrpSpPr>
          <p:grpSpPr>
            <a:xfrm flipH="1">
              <a:off x="4516298" y="3441152"/>
              <a:ext cx="511666" cy="490542"/>
              <a:chOff x="4964627" y="3703863"/>
              <a:chExt cx="393594" cy="377344"/>
            </a:xfrm>
            <a:solidFill>
              <a:schemeClr val="tx2">
                <a:lumMod val="50000"/>
                <a:alpha val="70000"/>
              </a:schemeClr>
            </a:solidFill>
          </p:grpSpPr>
          <p:sp>
            <p:nvSpPr>
              <p:cNvPr id="20" name="Oval 1">
                <a:extLst>
                  <a:ext uri="{FF2B5EF4-FFF2-40B4-BE49-F238E27FC236}">
                    <a16:creationId xmlns:a16="http://schemas.microsoft.com/office/drawing/2014/main" id="{E1815385-5F5C-4187-900F-FABC525BACFD}"/>
                  </a:ext>
                </a:extLst>
              </p:cNvPr>
              <p:cNvSpPr/>
              <p:nvPr/>
            </p:nvSpPr>
            <p:spPr>
              <a:xfrm flipH="1">
                <a:off x="4977747" y="3794659"/>
                <a:ext cx="36735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Oval 1">
                <a:extLst>
                  <a:ext uri="{FF2B5EF4-FFF2-40B4-BE49-F238E27FC236}">
                    <a16:creationId xmlns:a16="http://schemas.microsoft.com/office/drawing/2014/main" id="{599033E6-0C3D-47AD-9EFB-011D32F2A149}"/>
                  </a:ext>
                </a:extLst>
              </p:cNvPr>
              <p:cNvSpPr/>
              <p:nvPr/>
            </p:nvSpPr>
            <p:spPr>
              <a:xfrm flipH="1">
                <a:off x="5017106" y="3976249"/>
                <a:ext cx="288634" cy="104958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" name="Oval 1">
                <a:extLst>
                  <a:ext uri="{FF2B5EF4-FFF2-40B4-BE49-F238E27FC236}">
                    <a16:creationId xmlns:a16="http://schemas.microsoft.com/office/drawing/2014/main" id="{5E928DF1-54B6-4034-A1D1-FDB63FAE788D}"/>
                  </a:ext>
                </a:extLst>
              </p:cNvPr>
              <p:cNvSpPr/>
              <p:nvPr/>
            </p:nvSpPr>
            <p:spPr>
              <a:xfrm flipH="1">
                <a:off x="4990867" y="3885454"/>
                <a:ext cx="34111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" name="Oval 1">
                <a:extLst>
                  <a:ext uri="{FF2B5EF4-FFF2-40B4-BE49-F238E27FC236}">
                    <a16:creationId xmlns:a16="http://schemas.microsoft.com/office/drawing/2014/main" id="{FDBD2123-C819-46A6-97D9-2D1908D9297D}"/>
                  </a:ext>
                </a:extLst>
              </p:cNvPr>
              <p:cNvSpPr/>
              <p:nvPr/>
            </p:nvSpPr>
            <p:spPr>
              <a:xfrm flipH="1">
                <a:off x="4964627" y="3703863"/>
                <a:ext cx="39359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15" name="Group 13">
              <a:extLst>
                <a:ext uri="{FF2B5EF4-FFF2-40B4-BE49-F238E27FC236}">
                  <a16:creationId xmlns:a16="http://schemas.microsoft.com/office/drawing/2014/main" id="{3618878E-F77C-4227-A73F-04CFDA67C268}"/>
                </a:ext>
              </a:extLst>
            </p:cNvPr>
            <p:cNvGrpSpPr/>
            <p:nvPr/>
          </p:nvGrpSpPr>
          <p:grpSpPr>
            <a:xfrm>
              <a:off x="4375773" y="1943243"/>
              <a:ext cx="792715" cy="1360145"/>
              <a:chOff x="4874689" y="2348880"/>
              <a:chExt cx="914401" cy="1354872"/>
            </a:xfrm>
            <a:solidFill>
              <a:srgbClr val="90C221"/>
            </a:solidFill>
          </p:grpSpPr>
          <p:sp>
            <p:nvSpPr>
              <p:cNvPr id="17" name="Block Arc 14">
                <a:extLst>
                  <a:ext uri="{FF2B5EF4-FFF2-40B4-BE49-F238E27FC236}">
                    <a16:creationId xmlns:a16="http://schemas.microsoft.com/office/drawing/2014/main" id="{59B8B0DF-6585-4C62-9A3A-5FE095F8FC2F}"/>
                  </a:ext>
                </a:extLst>
              </p:cNvPr>
              <p:cNvSpPr/>
              <p:nvPr/>
            </p:nvSpPr>
            <p:spPr>
              <a:xfrm>
                <a:off x="4874690" y="2348880"/>
                <a:ext cx="914400" cy="914400"/>
              </a:xfrm>
              <a:prstGeom prst="blockArc">
                <a:avLst/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Round Same Side Corner Rectangle 30">
                <a:extLst>
                  <a:ext uri="{FF2B5EF4-FFF2-40B4-BE49-F238E27FC236}">
                    <a16:creationId xmlns:a16="http://schemas.microsoft.com/office/drawing/2014/main" id="{D6A198C9-000F-4E64-9664-EE3E27007930}"/>
                  </a:ext>
                </a:extLst>
              </p:cNvPr>
              <p:cNvSpPr/>
              <p:nvPr/>
            </p:nvSpPr>
            <p:spPr>
              <a:xfrm rot="10800000">
                <a:off x="4874689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Round Same Side Corner Rectangle 33">
                <a:extLst>
                  <a:ext uri="{FF2B5EF4-FFF2-40B4-BE49-F238E27FC236}">
                    <a16:creationId xmlns:a16="http://schemas.microsoft.com/office/drawing/2014/main" id="{56E47203-AF74-4203-B7EA-CBBF36D1AF9A}"/>
                  </a:ext>
                </a:extLst>
              </p:cNvPr>
              <p:cNvSpPr/>
              <p:nvPr/>
            </p:nvSpPr>
            <p:spPr>
              <a:xfrm rot="10800000">
                <a:off x="5560582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54095B5-5890-4A1A-B869-C3D0E5D7C8BA}"/>
              </a:ext>
            </a:extLst>
          </p:cNvPr>
          <p:cNvGrpSpPr/>
          <p:nvPr/>
        </p:nvGrpSpPr>
        <p:grpSpPr>
          <a:xfrm>
            <a:off x="0" y="0"/>
            <a:ext cx="12192000" cy="983635"/>
            <a:chOff x="0" y="0"/>
            <a:chExt cx="12192000" cy="103632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AA9E533-80C7-4494-AC80-88F1AFE03877}"/>
                </a:ext>
              </a:extLst>
            </p:cNvPr>
            <p:cNvSpPr/>
            <p:nvPr/>
          </p:nvSpPr>
          <p:spPr>
            <a:xfrm>
              <a:off x="0" y="0"/>
              <a:ext cx="12192000" cy="1036320"/>
            </a:xfrm>
            <a:prstGeom prst="rect">
              <a:avLst/>
            </a:prstGeom>
            <a:solidFill>
              <a:srgbClr val="00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4C12CC2C-AC77-4BD1-AE41-271176082F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7284" r="12734" b="5451"/>
            <a:stretch/>
          </p:blipFill>
          <p:spPr>
            <a:xfrm>
              <a:off x="9936480" y="0"/>
              <a:ext cx="2255520" cy="1036320"/>
            </a:xfrm>
            <a:prstGeom prst="rect">
              <a:avLst/>
            </a:prstGeom>
          </p:spPr>
        </p:pic>
      </p:grpSp>
      <p:sp>
        <p:nvSpPr>
          <p:cNvPr id="30" name="제목 1">
            <a:extLst>
              <a:ext uri="{FF2B5EF4-FFF2-40B4-BE49-F238E27FC236}">
                <a16:creationId xmlns:a16="http://schemas.microsoft.com/office/drawing/2014/main" id="{1FB8115F-A487-497F-8165-AC3F62533A65}"/>
              </a:ext>
            </a:extLst>
          </p:cNvPr>
          <p:cNvSpPr txBox="1">
            <a:spLocks/>
          </p:cNvSpPr>
          <p:nvPr/>
        </p:nvSpPr>
        <p:spPr>
          <a:xfrm>
            <a:off x="219384" y="53659"/>
            <a:ext cx="4162042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2. </a:t>
            </a:r>
            <a:r>
              <a:rPr lang="ko-KR" altLang="en-US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현황 및 개선기회</a:t>
            </a:r>
          </a:p>
        </p:txBody>
      </p:sp>
    </p:spTree>
    <p:extLst>
      <p:ext uri="{BB962C8B-B14F-4D97-AF65-F5344CB8AC3E}">
        <p14:creationId xmlns:p14="http://schemas.microsoft.com/office/powerpoint/2010/main" val="1658965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25">
            <a:extLst>
              <a:ext uri="{FF2B5EF4-FFF2-40B4-BE49-F238E27FC236}">
                <a16:creationId xmlns:a16="http://schemas.microsoft.com/office/drawing/2014/main" id="{7330EA41-E4AA-4011-BAFF-DE54300A6E32}"/>
              </a:ext>
            </a:extLst>
          </p:cNvPr>
          <p:cNvGrpSpPr/>
          <p:nvPr/>
        </p:nvGrpSpPr>
        <p:grpSpPr>
          <a:xfrm flipH="1">
            <a:off x="0" y="2417881"/>
            <a:ext cx="10908792" cy="3173086"/>
            <a:chOff x="1225685" y="2237361"/>
            <a:chExt cx="10698480" cy="2669527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71" name="Rectangle 2">
              <a:extLst>
                <a:ext uri="{FF2B5EF4-FFF2-40B4-BE49-F238E27FC236}">
                  <a16:creationId xmlns:a16="http://schemas.microsoft.com/office/drawing/2014/main" id="{6512233A-6FD3-4D49-B1B9-29F9A1F742B5}"/>
                </a:ext>
              </a:extLst>
            </p:cNvPr>
            <p:cNvSpPr/>
            <p:nvPr/>
          </p:nvSpPr>
          <p:spPr>
            <a:xfrm>
              <a:off x="1225685" y="2237362"/>
              <a:ext cx="1069848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72" name="Rectangle 3">
              <a:extLst>
                <a:ext uri="{FF2B5EF4-FFF2-40B4-BE49-F238E27FC236}">
                  <a16:creationId xmlns:a16="http://schemas.microsoft.com/office/drawing/2014/main" id="{9F1BF1C8-BD14-4B3B-8B01-22ABC393EDEF}"/>
                </a:ext>
              </a:extLst>
            </p:cNvPr>
            <p:cNvSpPr/>
            <p:nvPr/>
          </p:nvSpPr>
          <p:spPr>
            <a:xfrm>
              <a:off x="1225685" y="4756746"/>
              <a:ext cx="813816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73" name="Isosceles Triangle 4">
              <a:extLst>
                <a:ext uri="{FF2B5EF4-FFF2-40B4-BE49-F238E27FC236}">
                  <a16:creationId xmlns:a16="http://schemas.microsoft.com/office/drawing/2014/main" id="{4770FA14-8626-499F-A466-0E0431045669}"/>
                </a:ext>
              </a:extLst>
            </p:cNvPr>
            <p:cNvSpPr/>
            <p:nvPr/>
          </p:nvSpPr>
          <p:spPr>
            <a:xfrm rot="5400000">
              <a:off x="9236562" y="4669878"/>
              <a:ext cx="254566" cy="21945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B6E4F843-0107-48E6-8825-210EDBF34ADD}"/>
                </a:ext>
              </a:extLst>
            </p:cNvPr>
            <p:cNvSpPr/>
            <p:nvPr/>
          </p:nvSpPr>
          <p:spPr>
            <a:xfrm>
              <a:off x="1225685" y="2237361"/>
              <a:ext cx="45719" cy="25603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</p:grpSp>
      <p:sp>
        <p:nvSpPr>
          <p:cNvPr id="117" name="Freeform: Shape 17">
            <a:extLst>
              <a:ext uri="{FF2B5EF4-FFF2-40B4-BE49-F238E27FC236}">
                <a16:creationId xmlns:a16="http://schemas.microsoft.com/office/drawing/2014/main" id="{09422E79-F769-4023-8981-6F1E33C0D3F7}"/>
              </a:ext>
            </a:extLst>
          </p:cNvPr>
          <p:cNvSpPr/>
          <p:nvPr/>
        </p:nvSpPr>
        <p:spPr>
          <a:xfrm>
            <a:off x="10156078" y="1970677"/>
            <a:ext cx="1440000" cy="900000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rgbClr val="F2A6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식각공정</a:t>
            </a:r>
            <a:endParaRPr lang="en-US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6" name="슬라이드 번호 개체 틀 2">
            <a:extLst>
              <a:ext uri="{FF2B5EF4-FFF2-40B4-BE49-F238E27FC236}">
                <a16:creationId xmlns:a16="http://schemas.microsoft.com/office/drawing/2014/main" id="{359F3C39-877A-4183-AD0D-72A715CD4A14}"/>
              </a:ext>
            </a:extLst>
          </p:cNvPr>
          <p:cNvSpPr txBox="1">
            <a:spLocks/>
          </p:cNvSpPr>
          <p:nvPr/>
        </p:nvSpPr>
        <p:spPr>
          <a:xfrm>
            <a:off x="9355123" y="7550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C35AA06-5F22-4BC2-B40C-D07DE322E8DE}" type="slidenum">
              <a:rPr lang="ko-KR" altLang="en-US" sz="1200" smtClean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pPr algn="r"/>
              <a:t>6</a:t>
            </a:fld>
            <a:endParaRPr lang="ko-KR" altLang="en-US" sz="1200">
              <a:solidFill>
                <a:schemeClr val="bg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6F17D8-DC20-48EE-B58D-AB35914A44AB}"/>
              </a:ext>
            </a:extLst>
          </p:cNvPr>
          <p:cNvSpPr txBox="1"/>
          <p:nvPr/>
        </p:nvSpPr>
        <p:spPr>
          <a:xfrm>
            <a:off x="1150080" y="1252529"/>
            <a:ext cx="10554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반도체 생산공정의 이해</a:t>
            </a:r>
          </a:p>
        </p:txBody>
      </p:sp>
      <p:sp>
        <p:nvSpPr>
          <p:cNvPr id="75" name="Freeform: Shape 17">
            <a:extLst>
              <a:ext uri="{FF2B5EF4-FFF2-40B4-BE49-F238E27FC236}">
                <a16:creationId xmlns:a16="http://schemas.microsoft.com/office/drawing/2014/main" id="{91165AAF-6F5F-4D1A-9BEA-35D9423752E2}"/>
              </a:ext>
            </a:extLst>
          </p:cNvPr>
          <p:cNvSpPr/>
          <p:nvPr/>
        </p:nvSpPr>
        <p:spPr>
          <a:xfrm>
            <a:off x="10156078" y="4948764"/>
            <a:ext cx="1440000" cy="900000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rgbClr val="EF8D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증착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&amp;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이온주입 공정</a:t>
            </a:r>
            <a:endParaRPr lang="en-US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76" name="Freeform: Shape 18">
            <a:extLst>
              <a:ext uri="{FF2B5EF4-FFF2-40B4-BE49-F238E27FC236}">
                <a16:creationId xmlns:a16="http://schemas.microsoft.com/office/drawing/2014/main" id="{CFB0B699-E5D6-4C77-8AF2-0F8526618AEE}"/>
              </a:ext>
            </a:extLst>
          </p:cNvPr>
          <p:cNvSpPr/>
          <p:nvPr/>
        </p:nvSpPr>
        <p:spPr>
          <a:xfrm>
            <a:off x="7101604" y="1970677"/>
            <a:ext cx="1440000" cy="900000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포토공정</a:t>
            </a:r>
            <a:endParaRPr lang="en-US" sz="16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77" name="Freeform: Shape 19">
            <a:extLst>
              <a:ext uri="{FF2B5EF4-FFF2-40B4-BE49-F238E27FC236}">
                <a16:creationId xmlns:a16="http://schemas.microsoft.com/office/drawing/2014/main" id="{05170849-EBEC-46FF-B024-76B328D5DAA7}"/>
              </a:ext>
            </a:extLst>
          </p:cNvPr>
          <p:cNvSpPr/>
          <p:nvPr/>
        </p:nvSpPr>
        <p:spPr>
          <a:xfrm>
            <a:off x="4047129" y="1970677"/>
            <a:ext cx="1440000" cy="900000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산화공정</a:t>
            </a:r>
            <a:endParaRPr lang="en-US" sz="16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78" name="Freeform: Shape 20">
            <a:extLst>
              <a:ext uri="{FF2B5EF4-FFF2-40B4-BE49-F238E27FC236}">
                <a16:creationId xmlns:a16="http://schemas.microsoft.com/office/drawing/2014/main" id="{B7F1BB01-D2F6-419A-A26E-0A7B6AB9CD62}"/>
              </a:ext>
            </a:extLst>
          </p:cNvPr>
          <p:cNvSpPr/>
          <p:nvPr/>
        </p:nvSpPr>
        <p:spPr>
          <a:xfrm>
            <a:off x="992654" y="1970677"/>
            <a:ext cx="1440000" cy="900000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웨이퍼제조</a:t>
            </a:r>
            <a:endParaRPr lang="en-US" sz="1600" dirty="0">
              <a:solidFill>
                <a:schemeClr val="tx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79" name="Freeform: Shape 21">
            <a:extLst>
              <a:ext uri="{FF2B5EF4-FFF2-40B4-BE49-F238E27FC236}">
                <a16:creationId xmlns:a16="http://schemas.microsoft.com/office/drawing/2014/main" id="{A793B765-62ED-4FA4-A809-C13DA81ED60D}"/>
              </a:ext>
            </a:extLst>
          </p:cNvPr>
          <p:cNvSpPr/>
          <p:nvPr/>
        </p:nvSpPr>
        <p:spPr>
          <a:xfrm>
            <a:off x="992654" y="4948764"/>
            <a:ext cx="1440000" cy="900000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rgbClr val="7F3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sz="16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패키징공정</a:t>
            </a:r>
            <a:endParaRPr lang="en-US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80" name="Freeform: Shape 23">
            <a:extLst>
              <a:ext uri="{FF2B5EF4-FFF2-40B4-BE49-F238E27FC236}">
                <a16:creationId xmlns:a16="http://schemas.microsoft.com/office/drawing/2014/main" id="{9237685D-F9BB-4C82-9F16-609EB7B3EE09}"/>
              </a:ext>
            </a:extLst>
          </p:cNvPr>
          <p:cNvSpPr/>
          <p:nvPr/>
        </p:nvSpPr>
        <p:spPr>
          <a:xfrm>
            <a:off x="4047129" y="4948764"/>
            <a:ext cx="1440000" cy="900000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rgbClr val="A94D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EDS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공정</a:t>
            </a:r>
            <a:endParaRPr lang="en-US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81" name="Freeform: Shape 24">
            <a:extLst>
              <a:ext uri="{FF2B5EF4-FFF2-40B4-BE49-F238E27FC236}">
                <a16:creationId xmlns:a16="http://schemas.microsoft.com/office/drawing/2014/main" id="{C7BEBFE1-1376-4670-8F72-5AEEB9A04734}"/>
              </a:ext>
            </a:extLst>
          </p:cNvPr>
          <p:cNvSpPr/>
          <p:nvPr/>
        </p:nvSpPr>
        <p:spPr>
          <a:xfrm>
            <a:off x="7101604" y="4948764"/>
            <a:ext cx="1440000" cy="900000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rgbClr val="DE66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>
            <a:noAutofit/>
          </a:bodyPr>
          <a:lstStyle/>
          <a:p>
            <a:pPr algn="ctr"/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금속배선공정</a:t>
            </a:r>
            <a:endParaRPr lang="en-US" sz="16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grpSp>
        <p:nvGrpSpPr>
          <p:cNvPr id="92" name="Group 37">
            <a:extLst>
              <a:ext uri="{FF2B5EF4-FFF2-40B4-BE49-F238E27FC236}">
                <a16:creationId xmlns:a16="http://schemas.microsoft.com/office/drawing/2014/main" id="{8D16BEE7-F43B-40C7-AB1F-FA16D44F83F4}"/>
              </a:ext>
            </a:extLst>
          </p:cNvPr>
          <p:cNvGrpSpPr/>
          <p:nvPr/>
        </p:nvGrpSpPr>
        <p:grpSpPr>
          <a:xfrm>
            <a:off x="6659808" y="3077370"/>
            <a:ext cx="2107662" cy="524800"/>
            <a:chOff x="7026501" y="4509120"/>
            <a:chExt cx="1499710" cy="524800"/>
          </a:xfrm>
          <a:noFill/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36290DE-F32C-485E-AFAB-FF25893DBDCB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Arial" pitchFamily="34" charset="0"/>
                </a:rPr>
                <a:t>감광제 도포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Arial" pitchFamily="34" charset="0"/>
                </a:rPr>
                <a:t>노광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itchFamily="34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FA8DB96-7AE9-4B06-BB89-1CD60FAD9723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itchFamily="34" charset="0"/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999153E9-0773-47BA-ACE1-8DEC7221DEA3}"/>
              </a:ext>
            </a:extLst>
          </p:cNvPr>
          <p:cNvSpPr txBox="1"/>
          <p:nvPr/>
        </p:nvSpPr>
        <p:spPr>
          <a:xfrm>
            <a:off x="9714123" y="3077370"/>
            <a:ext cx="2107662" cy="307777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itchFamily="34" charset="0"/>
              </a:rPr>
              <a:t>그려진 패턴 제거</a:t>
            </a:r>
          </a:p>
        </p:txBody>
      </p:sp>
      <p:grpSp>
        <p:nvGrpSpPr>
          <p:cNvPr id="98" name="Group 43">
            <a:extLst>
              <a:ext uri="{FF2B5EF4-FFF2-40B4-BE49-F238E27FC236}">
                <a16:creationId xmlns:a16="http://schemas.microsoft.com/office/drawing/2014/main" id="{1BEA7AD3-C489-4589-8E47-777BB0BF22B9}"/>
              </a:ext>
            </a:extLst>
          </p:cNvPr>
          <p:cNvGrpSpPr/>
          <p:nvPr/>
        </p:nvGrpSpPr>
        <p:grpSpPr>
          <a:xfrm>
            <a:off x="3605492" y="3077370"/>
            <a:ext cx="2107662" cy="524800"/>
            <a:chOff x="7026501" y="4509120"/>
            <a:chExt cx="1499710" cy="524800"/>
          </a:xfrm>
          <a:noFill/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8571891-4975-46DF-8045-22EA41E20961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Arial" pitchFamily="34" charset="0"/>
                </a:rPr>
                <a:t>산화막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Arial" pitchFamily="34" charset="0"/>
                </a:rPr>
                <a:t> 형성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D205FFC-E66B-4A93-9445-7F4A429E3CED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itchFamily="34" charset="0"/>
              </a:endParaRPr>
            </a:p>
          </p:txBody>
        </p:sp>
      </p:grpSp>
      <p:grpSp>
        <p:nvGrpSpPr>
          <p:cNvPr id="101" name="Group 46">
            <a:extLst>
              <a:ext uri="{FF2B5EF4-FFF2-40B4-BE49-F238E27FC236}">
                <a16:creationId xmlns:a16="http://schemas.microsoft.com/office/drawing/2014/main" id="{F0D7B854-DA4E-4558-AD18-88F1FC07218F}"/>
              </a:ext>
            </a:extLst>
          </p:cNvPr>
          <p:cNvGrpSpPr/>
          <p:nvPr/>
        </p:nvGrpSpPr>
        <p:grpSpPr>
          <a:xfrm>
            <a:off x="6639570" y="6078304"/>
            <a:ext cx="2107662" cy="524800"/>
            <a:chOff x="7026501" y="4509120"/>
            <a:chExt cx="1499710" cy="524800"/>
          </a:xfrm>
          <a:noFill/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63F8108-4BDE-40CD-AED1-70B36B5FC305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Arial" pitchFamily="34" charset="0"/>
                </a:rPr>
                <a:t>금속선 배선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35A1476E-0D68-4B3A-BAF3-7DA3FD8A22A9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itchFamily="34" charset="0"/>
              </a:endParaRPr>
            </a:p>
          </p:txBody>
        </p:sp>
      </p:grpSp>
      <p:grpSp>
        <p:nvGrpSpPr>
          <p:cNvPr id="104" name="Group 49">
            <a:extLst>
              <a:ext uri="{FF2B5EF4-FFF2-40B4-BE49-F238E27FC236}">
                <a16:creationId xmlns:a16="http://schemas.microsoft.com/office/drawing/2014/main" id="{95BE4A86-23F1-423A-A0C2-84129BC85FE3}"/>
              </a:ext>
            </a:extLst>
          </p:cNvPr>
          <p:cNvGrpSpPr/>
          <p:nvPr/>
        </p:nvGrpSpPr>
        <p:grpSpPr>
          <a:xfrm>
            <a:off x="551176" y="6078304"/>
            <a:ext cx="2107662" cy="524800"/>
            <a:chOff x="7026501" y="4509120"/>
            <a:chExt cx="1499710" cy="524800"/>
          </a:xfrm>
          <a:noFill/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F854175-2D5A-4EE3-BC1B-9DA76BCF5C23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Arial" pitchFamily="34" charset="0"/>
                </a:rPr>
                <a:t>양품 반도체 칩 절단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Arial" pitchFamily="34" charset="0"/>
                </a:rPr>
                <a:t>최종 칩 검사 및 포장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71C79C3-6DD0-4631-88C4-F341CC6ACC0F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itchFamily="34" charset="0"/>
              </a:endParaRPr>
            </a:p>
          </p:txBody>
        </p:sp>
      </p:grpSp>
      <p:grpSp>
        <p:nvGrpSpPr>
          <p:cNvPr id="110" name="Group 55">
            <a:extLst>
              <a:ext uri="{FF2B5EF4-FFF2-40B4-BE49-F238E27FC236}">
                <a16:creationId xmlns:a16="http://schemas.microsoft.com/office/drawing/2014/main" id="{4DDDC780-55B4-4457-A930-E7FA2A468760}"/>
              </a:ext>
            </a:extLst>
          </p:cNvPr>
          <p:cNvGrpSpPr/>
          <p:nvPr/>
        </p:nvGrpSpPr>
        <p:grpSpPr>
          <a:xfrm>
            <a:off x="3595373" y="6078304"/>
            <a:ext cx="2107662" cy="524800"/>
            <a:chOff x="7026501" y="4509120"/>
            <a:chExt cx="1499710" cy="524800"/>
          </a:xfrm>
          <a:noFill/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021CAD7-42F2-48C7-97E9-88DAA084FEDA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Arial" pitchFamily="34" charset="0"/>
                </a:rPr>
                <a:t>전기적 특성검사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7E6B054-9238-4EFA-A579-AFFCD4DAF1B3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itchFamily="34" charset="0"/>
              </a:endParaRPr>
            </a:p>
          </p:txBody>
        </p:sp>
      </p:grpSp>
      <p:grpSp>
        <p:nvGrpSpPr>
          <p:cNvPr id="113" name="Group 58">
            <a:extLst>
              <a:ext uri="{FF2B5EF4-FFF2-40B4-BE49-F238E27FC236}">
                <a16:creationId xmlns:a16="http://schemas.microsoft.com/office/drawing/2014/main" id="{214199B9-F5C6-4E49-9EE3-1AF3C62E7BCC}"/>
              </a:ext>
            </a:extLst>
          </p:cNvPr>
          <p:cNvGrpSpPr/>
          <p:nvPr/>
        </p:nvGrpSpPr>
        <p:grpSpPr>
          <a:xfrm>
            <a:off x="9683767" y="6078304"/>
            <a:ext cx="2224319" cy="738664"/>
            <a:chOff x="7026501" y="4509120"/>
            <a:chExt cx="1582718" cy="738664"/>
          </a:xfrm>
          <a:noFill/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EEE560D2-12C0-4E1E-B8F5-07A4BC1D2D67}"/>
                </a:ext>
              </a:extLst>
            </p:cNvPr>
            <p:cNvSpPr txBox="1"/>
            <p:nvPr/>
          </p:nvSpPr>
          <p:spPr>
            <a:xfrm>
              <a:off x="7026501" y="4509120"/>
              <a:ext cx="1582718" cy="7386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Arial" pitchFamily="34" charset="0"/>
                </a:rPr>
                <a:t>각 소자를 분리하는 막 형성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Arial" pitchFamily="34" charset="0"/>
                </a:rPr>
                <a:t>전기적 특성 이온 주입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itchFamily="34" charset="0"/>
              </a:endParaRPr>
            </a:p>
            <a:p>
              <a:pPr algn="ctr"/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itchFamily="34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992397B-2363-48D6-8D19-F6B1E066BAE2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itchFamily="34" charset="0"/>
              </a:endParaRPr>
            </a:p>
          </p:txBody>
        </p:sp>
      </p:grpSp>
      <p:pic>
        <p:nvPicPr>
          <p:cNvPr id="116" name="그림 115">
            <a:extLst>
              <a:ext uri="{FF2B5EF4-FFF2-40B4-BE49-F238E27FC236}">
                <a16:creationId xmlns:a16="http://schemas.microsoft.com/office/drawing/2014/main" id="{F62E48B5-8FC8-44C6-8B38-EA1FD9A024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155" b="90338" l="2097" r="34839">
                        <a14:foregroundMark x1="31452" y1="39614" x2="31452" y2="67150"/>
                        <a14:foregroundMark x1="34194" y1="61353" x2="34194" y2="61353"/>
                        <a14:foregroundMark x1="19355" y1="28502" x2="19355" y2="28502"/>
                        <a14:foregroundMark x1="17903" y1="27536" x2="17903" y2="27536"/>
                        <a14:foregroundMark x1="8065" y1="34300" x2="8065" y2="34300"/>
                        <a14:foregroundMark x1="10000" y1="31884" x2="10000" y2="31884"/>
                        <a14:foregroundMark x1="6613" y1="36715" x2="6613" y2="36715"/>
                        <a14:foregroundMark x1="4839" y1="42512" x2="4839" y2="42512"/>
                        <a14:foregroundMark x1="3548" y1="53140" x2="3548" y2="53140"/>
                        <a14:foregroundMark x1="2097" y1="56039" x2="2097" y2="56039"/>
                        <a14:foregroundMark x1="34677" y1="53140" x2="34677" y2="53140"/>
                      </a14:backgroundRemoval>
                    </a14:imgEffect>
                  </a14:imgLayer>
                </a14:imgProps>
              </a:ext>
            </a:extLst>
          </a:blip>
          <a:srcRect l="1476" t="16051" r="61402"/>
          <a:stretch/>
        </p:blipFill>
        <p:spPr>
          <a:xfrm>
            <a:off x="127190" y="1910355"/>
            <a:ext cx="980006" cy="1080000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73506B41-085F-4363-A965-4703416B6613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4" b="95259" l="68082" r="98904">
                        <a14:foregroundMark x1="85205" y1="89224" x2="85205" y2="89224"/>
                        <a14:foregroundMark x1="79178" y1="88362" x2="79178" y2="88362"/>
                        <a14:foregroundMark x1="82740" y1="93103" x2="82740" y2="93103"/>
                        <a14:foregroundMark x1="82877" y1="95259" x2="82877" y2="95259"/>
                        <a14:foregroundMark x1="97397" y1="53879" x2="97397" y2="53879"/>
                        <a14:foregroundMark x1="99178" y1="60345" x2="99178" y2="60345"/>
                        <a14:foregroundMark x1="83014" y1="6034" x2="83014" y2="6034"/>
                        <a14:foregroundMark x1="84384" y1="1724" x2="84384" y2="1724"/>
                      </a14:backgroundRemoval>
                    </a14:imgEffect>
                  </a14:imgLayer>
                </a14:imgProps>
              </a:ext>
            </a:extLst>
          </a:blip>
          <a:srcRect l="65446"/>
          <a:stretch/>
        </p:blipFill>
        <p:spPr>
          <a:xfrm>
            <a:off x="3211560" y="1959966"/>
            <a:ext cx="877023" cy="963280"/>
          </a:xfrm>
          <a:prstGeom prst="rect">
            <a:avLst/>
          </a:prstGeom>
        </p:spPr>
      </p:pic>
      <p:grpSp>
        <p:nvGrpSpPr>
          <p:cNvPr id="119" name="Group 43">
            <a:extLst>
              <a:ext uri="{FF2B5EF4-FFF2-40B4-BE49-F238E27FC236}">
                <a16:creationId xmlns:a16="http://schemas.microsoft.com/office/drawing/2014/main" id="{03F6CCDA-5473-4765-9FB3-2C70ECC2FCB9}"/>
              </a:ext>
            </a:extLst>
          </p:cNvPr>
          <p:cNvGrpSpPr/>
          <p:nvPr/>
        </p:nvGrpSpPr>
        <p:grpSpPr>
          <a:xfrm>
            <a:off x="551176" y="3077370"/>
            <a:ext cx="2107662" cy="524800"/>
            <a:chOff x="7026501" y="4509120"/>
            <a:chExt cx="1499710" cy="524800"/>
          </a:xfrm>
          <a:noFill/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DBD8622D-D8F1-4FC2-A169-8E5D1089CA23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Arial" pitchFamily="34" charset="0"/>
                </a:rPr>
                <a:t>잉곳</a:t>
              </a:r>
              <a:r>
                <a: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Arial" pitchFamily="34" charset="0"/>
                </a:rPr>
                <a:t> 절단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itchFamily="34" charset="0"/>
              </a:endParaRPr>
            </a:p>
            <a:p>
              <a:pPr algn="ctr"/>
              <a:r>
                <a:rPr lang="ko-KR" altLang="en-US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고딕OTF" panose="020D0604000000000000" pitchFamily="34" charset="-127"/>
                  <a:ea typeface="나눔고딕OTF" panose="020D0604000000000000" pitchFamily="34" charset="-127"/>
                  <a:cs typeface="Arial" pitchFamily="34" charset="0"/>
                </a:rPr>
                <a:t>웨이퍼연마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itchFamily="34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90D9457B-5B2F-4536-9E2F-DFC9A72FDD12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  <a:cs typeface="Arial" pitchFamily="34" charset="0"/>
              </a:endParaRPr>
            </a:p>
          </p:txBody>
        </p:sp>
      </p:grpSp>
      <p:pic>
        <p:nvPicPr>
          <p:cNvPr id="122" name="그림 121">
            <a:extLst>
              <a:ext uri="{FF2B5EF4-FFF2-40B4-BE49-F238E27FC236}">
                <a16:creationId xmlns:a16="http://schemas.microsoft.com/office/drawing/2014/main" id="{5340A59C-3FF9-45E9-8722-98D777CCE30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211" b="96316" l="1731" r="26154">
                        <a14:foregroundMark x1="9423" y1="83684" x2="9423" y2="83684"/>
                        <a14:foregroundMark x1="13462" y1="94211" x2="13462" y2="94211"/>
                        <a14:foregroundMark x1="13077" y1="97368" x2="13077" y2="97368"/>
                        <a14:foregroundMark x1="2115" y1="73684" x2="2115" y2="73684"/>
                        <a14:foregroundMark x1="16731" y1="10526" x2="16731" y2="10526"/>
                        <a14:foregroundMark x1="13846" y1="7368" x2="13846" y2="7368"/>
                        <a14:foregroundMark x1="13462" y1="4211" x2="13462" y2="4211"/>
                        <a14:foregroundMark x1="4423" y1="19474" x2="4423" y2="19474"/>
                        <a14:foregroundMark x1="8846" y1="27895" x2="8846" y2="27895"/>
                        <a14:foregroundMark x1="15192" y1="32105" x2="15192" y2="32105"/>
                        <a14:foregroundMark x1="20962" y1="24211" x2="20962" y2="24211"/>
                        <a14:backgroundMark x1="19231" y1="8421" x2="22308" y2="13684"/>
                        <a14:backgroundMark x1="8654" y1="7368" x2="4231" y2="11053"/>
                      </a14:backgroundRemoval>
                    </a14:imgEffect>
                  </a14:imgLayer>
                </a14:imgProps>
              </a:ext>
            </a:extLst>
          </a:blip>
          <a:srcRect r="70585"/>
          <a:stretch/>
        </p:blipFill>
        <p:spPr>
          <a:xfrm>
            <a:off x="6553369" y="1885210"/>
            <a:ext cx="745868" cy="1080000"/>
          </a:xfrm>
          <a:prstGeom prst="rect">
            <a:avLst/>
          </a:prstGeom>
        </p:spPr>
      </p:pic>
      <p:pic>
        <p:nvPicPr>
          <p:cNvPr id="123" name="그림 122">
            <a:extLst>
              <a:ext uri="{FF2B5EF4-FFF2-40B4-BE49-F238E27FC236}">
                <a16:creationId xmlns:a16="http://schemas.microsoft.com/office/drawing/2014/main" id="{3AE22B91-39B3-4799-8426-E04B65451BC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592" b="94898" l="67218" r="96419">
                        <a14:foregroundMark x1="68733" y1="5102" x2="68733" y2="5102"/>
                        <a14:foregroundMark x1="70661" y1="17857" x2="70661" y2="17857"/>
                        <a14:foregroundMark x1="73003" y1="18878" x2="73003" y2="18878"/>
                        <a14:foregroundMark x1="72727" y1="7653" x2="72727" y2="7653"/>
                        <a14:foregroundMark x1="68044" y1="19898" x2="68044" y2="19898"/>
                        <a14:foregroundMark x1="70523" y1="23469" x2="70523" y2="23469"/>
                        <a14:foregroundMark x1="72314" y1="21939" x2="72314" y2="21939"/>
                        <a14:foregroundMark x1="70661" y1="6633" x2="70661" y2="6633"/>
                        <a14:foregroundMark x1="67769" y1="6122" x2="74242" y2="6633"/>
                        <a14:foregroundMark x1="74242" y1="6633" x2="68733" y2="10714"/>
                        <a14:foregroundMark x1="68733" y1="10714" x2="72314" y2="4592"/>
                        <a14:foregroundMark x1="67355" y1="16837" x2="73003" y2="15306"/>
                        <a14:foregroundMark x1="73003" y1="15306" x2="68595" y2="23469"/>
                        <a14:foregroundMark x1="68595" y1="23469" x2="67769" y2="16837"/>
                        <a14:foregroundMark x1="67906" y1="29082" x2="74105" y2="30102"/>
                        <a14:foregroundMark x1="74105" y1="30102" x2="69835" y2="38265"/>
                        <a14:foregroundMark x1="69835" y1="38265" x2="68733" y2="28061"/>
                        <a14:foregroundMark x1="67769" y1="65306" x2="73691" y2="68367"/>
                        <a14:foregroundMark x1="73691" y1="68367" x2="74656" y2="86224"/>
                        <a14:foregroundMark x1="74656" y1="86224" x2="72314" y2="98469"/>
                        <a14:foregroundMark x1="72314" y1="98469" x2="67355" y2="90306"/>
                        <a14:foregroundMark x1="67355" y1="90306" x2="68320" y2="63265"/>
                        <a14:foregroundMark x1="84435" y1="71429" x2="84435" y2="71429"/>
                        <a14:foregroundMark x1="84298" y1="81122" x2="84298" y2="81122"/>
                        <a14:foregroundMark x1="83609" y1="91327" x2="83609" y2="91327"/>
                        <a14:foregroundMark x1="85675" y1="92347" x2="85399" y2="92347"/>
                        <a14:foregroundMark x1="88705" y1="93367" x2="88705" y2="93367"/>
                        <a14:foregroundMark x1="79752" y1="94898" x2="79752" y2="94898"/>
                        <a14:foregroundMark x1="82782" y1="91327" x2="82782" y2="91327"/>
                        <a14:foregroundMark x1="68457" y1="76020" x2="74793" y2="78571"/>
                        <a14:foregroundMark x1="74793" y1="78571" x2="68733" y2="83673"/>
                        <a14:foregroundMark x1="68733" y1="83673" x2="69697" y2="72959"/>
                        <a14:foregroundMark x1="84022" y1="48469" x2="84022" y2="48469"/>
                        <a14:foregroundMark x1="84986" y1="52041" x2="84986" y2="52041"/>
                        <a14:foregroundMark x1="85399" y1="48980" x2="85399" y2="48980"/>
                        <a14:foregroundMark x1="84573" y1="45408" x2="84573" y2="45408"/>
                        <a14:foregroundMark x1="84986" y1="50510" x2="84986" y2="50510"/>
                        <a14:foregroundMark x1="86088" y1="52041" x2="86088" y2="52041"/>
                        <a14:foregroundMark x1="84986" y1="53571" x2="84986" y2="53571"/>
                      </a14:backgroundRemoval>
                    </a14:imgEffect>
                  </a14:imgLayer>
                </a14:imgProps>
              </a:ext>
            </a:extLst>
          </a:blip>
          <a:srcRect l="66126" r="-1"/>
          <a:stretch/>
        </p:blipFill>
        <p:spPr>
          <a:xfrm>
            <a:off x="9493239" y="1892566"/>
            <a:ext cx="846194" cy="1080000"/>
          </a:xfrm>
          <a:prstGeom prst="rect">
            <a:avLst/>
          </a:prstGeom>
        </p:spPr>
      </p:pic>
      <p:pic>
        <p:nvPicPr>
          <p:cNvPr id="124" name="그림 123">
            <a:extLst>
              <a:ext uri="{FF2B5EF4-FFF2-40B4-BE49-F238E27FC236}">
                <a16:creationId xmlns:a16="http://schemas.microsoft.com/office/drawing/2014/main" id="{013F0B7C-B325-4AF5-A562-7833EAFFCD5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2970" r="26727">
                        <a14:foregroundMark x1="24492" y1="27928" x2="24492" y2="27928"/>
                        <a14:foregroundMark x1="23858" y1="74324" x2="23858" y2="74324"/>
                        <a14:foregroundMark x1="12563" y1="64414" x2="12563" y2="64414"/>
                      </a14:backgroundRemoval>
                    </a14:imgEffect>
                  </a14:imgLayer>
                </a14:imgProps>
              </a:ext>
            </a:extLst>
          </a:blip>
          <a:srcRect r="70303"/>
          <a:stretch/>
        </p:blipFill>
        <p:spPr>
          <a:xfrm>
            <a:off x="9154514" y="4857587"/>
            <a:ext cx="1138440" cy="1080000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362EFCA9-304F-489A-A938-72B95166137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372" b="94215" l="68985" r="99444">
                        <a14:foregroundMark x1="78025" y1="22727" x2="78025" y2="22727"/>
                        <a14:foregroundMark x1="74965" y1="22727" x2="74965" y2="22727"/>
                        <a14:foregroundMark x1="75661" y1="23967" x2="75661" y2="23967"/>
                        <a14:foregroundMark x1="86370" y1="28512" x2="86370" y2="28512"/>
                        <a14:foregroundMark x1="89430" y1="23554" x2="89430" y2="23554"/>
                        <a14:foregroundMark x1="84562" y1="16529" x2="84562" y2="16529"/>
                        <a14:foregroundMark x1="81363" y1="24380" x2="81363" y2="24380"/>
                        <a14:foregroundMark x1="84145" y1="6198" x2="84145" y2="6198"/>
                        <a14:foregroundMark x1="97357" y1="34711" x2="97357" y2="34711"/>
                        <a14:foregroundMark x1="98748" y1="54545" x2="98748" y2="54545"/>
                        <a14:foregroundMark x1="83866" y1="90909" x2="83866" y2="90909"/>
                        <a14:foregroundMark x1="78999" y1="86777" x2="78999" y2="86777"/>
                        <a14:foregroundMark x1="86509" y1="88843" x2="86509" y2="88843"/>
                        <a14:foregroundMark x1="90403" y1="86777" x2="81085" y2="90496"/>
                        <a14:foregroundMark x1="83727" y1="95041" x2="83727" y2="95041"/>
                        <a14:foregroundMark x1="83310" y1="24380" x2="90403" y2="28099"/>
                        <a14:foregroundMark x1="93880" y1="28512" x2="78303" y2="11157"/>
                        <a14:foregroundMark x1="78303" y1="11157" x2="72462" y2="28512"/>
                        <a14:foregroundMark x1="68985" y1="49587" x2="68985" y2="49587"/>
                        <a14:foregroundMark x1="99444" y1="49174" x2="99444" y2="49174"/>
                      </a14:backgroundRemoval>
                    </a14:imgEffect>
                  </a14:imgLayer>
                </a14:imgProps>
              </a:ext>
            </a:extLst>
          </a:blip>
          <a:srcRect l="65846"/>
          <a:stretch/>
        </p:blipFill>
        <p:spPr>
          <a:xfrm>
            <a:off x="6039795" y="4846539"/>
            <a:ext cx="1095902" cy="1080000"/>
          </a:xfrm>
          <a:prstGeom prst="rect">
            <a:avLst/>
          </a:prstGeom>
        </p:spPr>
      </p:pic>
      <p:pic>
        <p:nvPicPr>
          <p:cNvPr id="126" name="그림 125">
            <a:extLst>
              <a:ext uri="{FF2B5EF4-FFF2-40B4-BE49-F238E27FC236}">
                <a16:creationId xmlns:a16="http://schemas.microsoft.com/office/drawing/2014/main" id="{9645E780-293A-4DAD-BB9A-510012FF7C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6842" b="90000" l="3831" r="95019">
                        <a14:foregroundMark x1="6513" y1="51053" x2="6513" y2="51053"/>
                        <a14:foregroundMark x1="90038" y1="21053" x2="90038" y2="21053"/>
                        <a14:foregroundMark x1="91954" y1="35263" x2="91954" y2="35263"/>
                        <a14:foregroundMark x1="95402" y1="60526" x2="95402" y2="60526"/>
                        <a14:foregroundMark x1="95785" y1="25263" x2="95785" y2="25263"/>
                        <a14:foregroundMark x1="88506" y1="7368" x2="88506" y2="7368"/>
                        <a14:foregroundMark x1="94636" y1="82632" x2="94636" y2="82632"/>
                        <a14:foregroundMark x1="62069" y1="14211" x2="62069" y2="14211"/>
                        <a14:foregroundMark x1="3831" y1="50000" x2="3831" y2="5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1597" y="4912537"/>
            <a:ext cx="1080001" cy="1080000"/>
          </a:xfrm>
          <a:prstGeom prst="rect">
            <a:avLst/>
          </a:prstGeom>
        </p:spPr>
      </p:pic>
      <p:pic>
        <p:nvPicPr>
          <p:cNvPr id="127" name="그림 126">
            <a:extLst>
              <a:ext uri="{FF2B5EF4-FFF2-40B4-BE49-F238E27FC236}">
                <a16:creationId xmlns:a16="http://schemas.microsoft.com/office/drawing/2014/main" id="{3E5FA414-C418-4FE7-AAA3-6C56C272A65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4762" b="92381" l="7394" r="95775">
                        <a14:foregroundMark x1="82746" y1="56190" x2="82746" y2="56190"/>
                        <a14:foregroundMark x1="92254" y1="72381" x2="92254" y2="72381"/>
                        <a14:foregroundMark x1="95775" y1="58571" x2="95775" y2="58571"/>
                        <a14:foregroundMark x1="52817" y1="28095" x2="52817" y2="28095"/>
                        <a14:foregroundMark x1="54225" y1="46190" x2="54225" y2="46190"/>
                        <a14:foregroundMark x1="55986" y1="45238" x2="55986" y2="45238"/>
                        <a14:foregroundMark x1="56690" y1="39524" x2="56690" y2="39524"/>
                        <a14:foregroundMark x1="57042" y1="30952" x2="57042" y2="30952"/>
                        <a14:foregroundMark x1="54577" y1="35714" x2="54577" y2="35714"/>
                        <a14:foregroundMark x1="44014" y1="35714" x2="44014" y2="35714"/>
                        <a14:foregroundMark x1="45423" y1="29524" x2="45423" y2="29524"/>
                        <a14:foregroundMark x1="41901" y1="32381" x2="41901" y2="32381"/>
                        <a14:foregroundMark x1="39085" y1="36667" x2="39085" y2="36667"/>
                        <a14:foregroundMark x1="55986" y1="17143" x2="55986" y2="17143"/>
                        <a14:foregroundMark x1="57746" y1="23810" x2="57746" y2="23810"/>
                        <a14:foregroundMark x1="54577" y1="17143" x2="54577" y2="17143"/>
                        <a14:foregroundMark x1="57394" y1="21429" x2="57394" y2="21429"/>
                        <a14:foregroundMark x1="59155" y1="24762" x2="59155" y2="24762"/>
                        <a14:foregroundMark x1="46831" y1="22857" x2="46831" y2="22857"/>
                        <a14:foregroundMark x1="52817" y1="11429" x2="52817" y2="11429"/>
                        <a14:foregroundMark x1="54225" y1="5238" x2="54225" y2="5238"/>
                        <a14:foregroundMark x1="43662" y1="92857" x2="43662" y2="92857"/>
                        <a14:foregroundMark x1="7394" y1="63810" x2="7394" y2="63810"/>
                        <a14:foregroundMark x1="82394" y1="70952" x2="82394" y2="709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90" y="4973925"/>
            <a:ext cx="1208764" cy="1080000"/>
          </a:xfrm>
          <a:prstGeom prst="rect">
            <a:avLst/>
          </a:prstGeom>
        </p:spPr>
      </p:pic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4090E218-B483-4F7C-93CD-063FB57580C1}"/>
              </a:ext>
            </a:extLst>
          </p:cNvPr>
          <p:cNvSpPr/>
          <p:nvPr/>
        </p:nvSpPr>
        <p:spPr>
          <a:xfrm>
            <a:off x="3244268" y="1856706"/>
            <a:ext cx="2285229" cy="1122580"/>
          </a:xfrm>
          <a:prstGeom prst="roundRect">
            <a:avLst/>
          </a:prstGeom>
          <a:noFill/>
          <a:ln w="38100">
            <a:solidFill>
              <a:srgbClr val="0085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456D2933-6016-4F18-B83D-62838B9FE1C1}"/>
              </a:ext>
            </a:extLst>
          </p:cNvPr>
          <p:cNvSpPr/>
          <p:nvPr/>
        </p:nvSpPr>
        <p:spPr>
          <a:xfrm>
            <a:off x="6482153" y="1856706"/>
            <a:ext cx="2096571" cy="1122580"/>
          </a:xfrm>
          <a:prstGeom prst="roundRect">
            <a:avLst/>
          </a:prstGeom>
          <a:noFill/>
          <a:ln w="38100">
            <a:solidFill>
              <a:srgbClr val="0085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30" name="사각형: 둥근 모서리 129">
            <a:extLst>
              <a:ext uri="{FF2B5EF4-FFF2-40B4-BE49-F238E27FC236}">
                <a16:creationId xmlns:a16="http://schemas.microsoft.com/office/drawing/2014/main" id="{FC82619E-C50F-4476-B75D-E5C3F0539CC5}"/>
              </a:ext>
            </a:extLst>
          </p:cNvPr>
          <p:cNvSpPr/>
          <p:nvPr/>
        </p:nvSpPr>
        <p:spPr>
          <a:xfrm>
            <a:off x="9421906" y="1856706"/>
            <a:ext cx="2221409" cy="1122580"/>
          </a:xfrm>
          <a:prstGeom prst="roundRect">
            <a:avLst/>
          </a:prstGeom>
          <a:noFill/>
          <a:ln w="38100">
            <a:solidFill>
              <a:srgbClr val="0085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42F09745-D3BF-41B3-88CA-74391F5DC549}"/>
              </a:ext>
            </a:extLst>
          </p:cNvPr>
          <p:cNvSpPr/>
          <p:nvPr/>
        </p:nvSpPr>
        <p:spPr>
          <a:xfrm>
            <a:off x="9421907" y="4834390"/>
            <a:ext cx="2221409" cy="1122580"/>
          </a:xfrm>
          <a:prstGeom prst="roundRect">
            <a:avLst/>
          </a:prstGeom>
          <a:noFill/>
          <a:ln w="38100">
            <a:solidFill>
              <a:srgbClr val="0085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60" name="제목 1">
            <a:extLst>
              <a:ext uri="{FF2B5EF4-FFF2-40B4-BE49-F238E27FC236}">
                <a16:creationId xmlns:a16="http://schemas.microsoft.com/office/drawing/2014/main" id="{D2C631C4-4FB5-4457-9660-8C6BE42F7B20}"/>
              </a:ext>
            </a:extLst>
          </p:cNvPr>
          <p:cNvSpPr txBox="1">
            <a:spLocks/>
          </p:cNvSpPr>
          <p:nvPr/>
        </p:nvSpPr>
        <p:spPr>
          <a:xfrm>
            <a:off x="224841" y="69721"/>
            <a:ext cx="4162042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2. </a:t>
            </a:r>
            <a:r>
              <a:rPr lang="ko-KR" altLang="en-US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현황 및 개선기회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6FC68D43-94D4-447C-B89A-ABD77B16E85F}"/>
              </a:ext>
            </a:extLst>
          </p:cNvPr>
          <p:cNvGrpSpPr/>
          <p:nvPr/>
        </p:nvGrpSpPr>
        <p:grpSpPr>
          <a:xfrm>
            <a:off x="763531" y="1137412"/>
            <a:ext cx="257666" cy="646331"/>
            <a:chOff x="4375773" y="1943243"/>
            <a:chExt cx="792715" cy="1988451"/>
          </a:xfrm>
        </p:grpSpPr>
        <p:grpSp>
          <p:nvGrpSpPr>
            <p:cNvPr id="62" name="Group 8">
              <a:extLst>
                <a:ext uri="{FF2B5EF4-FFF2-40B4-BE49-F238E27FC236}">
                  <a16:creationId xmlns:a16="http://schemas.microsoft.com/office/drawing/2014/main" id="{7C684673-8E4D-4E3C-9201-EE402F7D0C16}"/>
                </a:ext>
              </a:extLst>
            </p:cNvPr>
            <p:cNvGrpSpPr/>
            <p:nvPr/>
          </p:nvGrpSpPr>
          <p:grpSpPr>
            <a:xfrm flipH="1">
              <a:off x="4516298" y="3441152"/>
              <a:ext cx="511666" cy="490542"/>
              <a:chOff x="4964627" y="3703863"/>
              <a:chExt cx="393594" cy="377344"/>
            </a:xfrm>
            <a:solidFill>
              <a:schemeClr val="tx2">
                <a:lumMod val="50000"/>
                <a:alpha val="70000"/>
              </a:schemeClr>
            </a:solidFill>
          </p:grpSpPr>
          <p:sp>
            <p:nvSpPr>
              <p:cNvPr id="67" name="Oval 1">
                <a:extLst>
                  <a:ext uri="{FF2B5EF4-FFF2-40B4-BE49-F238E27FC236}">
                    <a16:creationId xmlns:a16="http://schemas.microsoft.com/office/drawing/2014/main" id="{9BF34F23-B509-4F8A-9E3C-C36E075B60FE}"/>
                  </a:ext>
                </a:extLst>
              </p:cNvPr>
              <p:cNvSpPr/>
              <p:nvPr/>
            </p:nvSpPr>
            <p:spPr>
              <a:xfrm flipH="1">
                <a:off x="4977747" y="3794659"/>
                <a:ext cx="36735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8" name="Oval 1">
                <a:extLst>
                  <a:ext uri="{FF2B5EF4-FFF2-40B4-BE49-F238E27FC236}">
                    <a16:creationId xmlns:a16="http://schemas.microsoft.com/office/drawing/2014/main" id="{0EDBAA09-C6FF-4230-A03D-3401B6799487}"/>
                  </a:ext>
                </a:extLst>
              </p:cNvPr>
              <p:cNvSpPr/>
              <p:nvPr/>
            </p:nvSpPr>
            <p:spPr>
              <a:xfrm flipH="1">
                <a:off x="5017106" y="3976249"/>
                <a:ext cx="288634" cy="104958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9" name="Oval 1">
                <a:extLst>
                  <a:ext uri="{FF2B5EF4-FFF2-40B4-BE49-F238E27FC236}">
                    <a16:creationId xmlns:a16="http://schemas.microsoft.com/office/drawing/2014/main" id="{18C330E7-468D-4E34-8797-AFF9612AA9C4}"/>
                  </a:ext>
                </a:extLst>
              </p:cNvPr>
              <p:cNvSpPr/>
              <p:nvPr/>
            </p:nvSpPr>
            <p:spPr>
              <a:xfrm flipH="1">
                <a:off x="4990867" y="3885454"/>
                <a:ext cx="34111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2" name="Oval 1">
                <a:extLst>
                  <a:ext uri="{FF2B5EF4-FFF2-40B4-BE49-F238E27FC236}">
                    <a16:creationId xmlns:a16="http://schemas.microsoft.com/office/drawing/2014/main" id="{03E1A1C1-65CC-4D5C-BA88-4B89238C5644}"/>
                  </a:ext>
                </a:extLst>
              </p:cNvPr>
              <p:cNvSpPr/>
              <p:nvPr/>
            </p:nvSpPr>
            <p:spPr>
              <a:xfrm flipH="1">
                <a:off x="4964627" y="3703863"/>
                <a:ext cx="39359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63" name="Group 13">
              <a:extLst>
                <a:ext uri="{FF2B5EF4-FFF2-40B4-BE49-F238E27FC236}">
                  <a16:creationId xmlns:a16="http://schemas.microsoft.com/office/drawing/2014/main" id="{DF24E7FC-ACA6-4F8D-A39D-CA5E1AA1DCF6}"/>
                </a:ext>
              </a:extLst>
            </p:cNvPr>
            <p:cNvGrpSpPr/>
            <p:nvPr/>
          </p:nvGrpSpPr>
          <p:grpSpPr>
            <a:xfrm>
              <a:off x="4375773" y="1943243"/>
              <a:ext cx="792715" cy="1360145"/>
              <a:chOff x="4874689" y="2348880"/>
              <a:chExt cx="914401" cy="1354872"/>
            </a:xfrm>
            <a:solidFill>
              <a:srgbClr val="90C221"/>
            </a:solidFill>
          </p:grpSpPr>
          <p:sp>
            <p:nvSpPr>
              <p:cNvPr id="64" name="Block Arc 14">
                <a:extLst>
                  <a:ext uri="{FF2B5EF4-FFF2-40B4-BE49-F238E27FC236}">
                    <a16:creationId xmlns:a16="http://schemas.microsoft.com/office/drawing/2014/main" id="{3C7E2BCB-6B95-4BCC-BCBE-ED33597CF0A4}"/>
                  </a:ext>
                </a:extLst>
              </p:cNvPr>
              <p:cNvSpPr/>
              <p:nvPr/>
            </p:nvSpPr>
            <p:spPr>
              <a:xfrm>
                <a:off x="4874690" y="2348880"/>
                <a:ext cx="914400" cy="914400"/>
              </a:xfrm>
              <a:prstGeom prst="blockArc">
                <a:avLst/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Round Same Side Corner Rectangle 30">
                <a:extLst>
                  <a:ext uri="{FF2B5EF4-FFF2-40B4-BE49-F238E27FC236}">
                    <a16:creationId xmlns:a16="http://schemas.microsoft.com/office/drawing/2014/main" id="{CC2EE783-7B7F-469B-8061-24CB2F2E4C75}"/>
                  </a:ext>
                </a:extLst>
              </p:cNvPr>
              <p:cNvSpPr/>
              <p:nvPr/>
            </p:nvSpPr>
            <p:spPr>
              <a:xfrm rot="10800000">
                <a:off x="4874689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6" name="Round Same Side Corner Rectangle 33">
                <a:extLst>
                  <a:ext uri="{FF2B5EF4-FFF2-40B4-BE49-F238E27FC236}">
                    <a16:creationId xmlns:a16="http://schemas.microsoft.com/office/drawing/2014/main" id="{A86EDAEE-58C8-4A96-872C-2E31743FF671}"/>
                  </a:ext>
                </a:extLst>
              </p:cNvPr>
              <p:cNvSpPr/>
              <p:nvPr/>
            </p:nvSpPr>
            <p:spPr>
              <a:xfrm rot="10800000">
                <a:off x="5560582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43FABAC6-9A8B-42F4-BF97-EFCFAAD33629}"/>
              </a:ext>
            </a:extLst>
          </p:cNvPr>
          <p:cNvGrpSpPr/>
          <p:nvPr/>
        </p:nvGrpSpPr>
        <p:grpSpPr>
          <a:xfrm>
            <a:off x="0" y="0"/>
            <a:ext cx="12192000" cy="983635"/>
            <a:chOff x="0" y="0"/>
            <a:chExt cx="12192000" cy="1036320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A078927-3088-49A4-A12F-11B8CFE1A538}"/>
                </a:ext>
              </a:extLst>
            </p:cNvPr>
            <p:cNvSpPr/>
            <p:nvPr/>
          </p:nvSpPr>
          <p:spPr>
            <a:xfrm>
              <a:off x="0" y="0"/>
              <a:ext cx="12192000" cy="1036320"/>
            </a:xfrm>
            <a:prstGeom prst="rect">
              <a:avLst/>
            </a:prstGeom>
            <a:solidFill>
              <a:srgbClr val="00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A873D2BC-E14E-4C98-BC39-B787452750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t="17284" r="12734" b="5451"/>
            <a:stretch/>
          </p:blipFill>
          <p:spPr>
            <a:xfrm>
              <a:off x="9936480" y="0"/>
              <a:ext cx="2255520" cy="1036320"/>
            </a:xfrm>
            <a:prstGeom prst="rect">
              <a:avLst/>
            </a:prstGeom>
          </p:spPr>
        </p:pic>
      </p:grpSp>
      <p:sp>
        <p:nvSpPr>
          <p:cNvPr id="86" name="제목 1">
            <a:extLst>
              <a:ext uri="{FF2B5EF4-FFF2-40B4-BE49-F238E27FC236}">
                <a16:creationId xmlns:a16="http://schemas.microsoft.com/office/drawing/2014/main" id="{0B850160-13AD-4BF8-8DE5-6D1B6F761F41}"/>
              </a:ext>
            </a:extLst>
          </p:cNvPr>
          <p:cNvSpPr txBox="1">
            <a:spLocks/>
          </p:cNvSpPr>
          <p:nvPr/>
        </p:nvSpPr>
        <p:spPr>
          <a:xfrm>
            <a:off x="219384" y="53659"/>
            <a:ext cx="4162042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2. </a:t>
            </a:r>
            <a:r>
              <a:rPr lang="ko-KR" altLang="en-US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현황 및 개선기회</a:t>
            </a:r>
          </a:p>
        </p:txBody>
      </p:sp>
    </p:spTree>
    <p:extLst>
      <p:ext uri="{BB962C8B-B14F-4D97-AF65-F5344CB8AC3E}">
        <p14:creationId xmlns:p14="http://schemas.microsoft.com/office/powerpoint/2010/main" val="657106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2588A958-2AAE-4720-ACC1-FD9F4D52C5C0}"/>
              </a:ext>
            </a:extLst>
          </p:cNvPr>
          <p:cNvSpPr txBox="1">
            <a:spLocks/>
          </p:cNvSpPr>
          <p:nvPr/>
        </p:nvSpPr>
        <p:spPr>
          <a:xfrm>
            <a:off x="9355123" y="7550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C35AA06-5F22-4BC2-B40C-D07DE322E8DE}" type="slidenum">
              <a:rPr lang="ko-KR" altLang="en-US" sz="1200" smtClean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pPr algn="r"/>
              <a:t>7</a:t>
            </a:fld>
            <a:endParaRPr lang="ko-KR" altLang="en-US" sz="1200">
              <a:solidFill>
                <a:schemeClr val="bg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graphicFrame>
        <p:nvGraphicFramePr>
          <p:cNvPr id="18" name="표 5">
            <a:extLst>
              <a:ext uri="{FF2B5EF4-FFF2-40B4-BE49-F238E27FC236}">
                <a16:creationId xmlns:a16="http://schemas.microsoft.com/office/drawing/2014/main" id="{0C5FC8B8-AA64-401D-B3B8-D8C3C3E14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4540153"/>
              </p:ext>
            </p:extLst>
          </p:nvPr>
        </p:nvGraphicFramePr>
        <p:xfrm>
          <a:off x="375024" y="1161198"/>
          <a:ext cx="11441952" cy="547268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60600">
                  <a:extLst>
                    <a:ext uri="{9D8B030D-6E8A-4147-A177-3AD203B41FA5}">
                      <a16:colId xmlns:a16="http://schemas.microsoft.com/office/drawing/2014/main" val="2385680076"/>
                    </a:ext>
                  </a:extLst>
                </a:gridCol>
                <a:gridCol w="2268070">
                  <a:extLst>
                    <a:ext uri="{9D8B030D-6E8A-4147-A177-3AD203B41FA5}">
                      <a16:colId xmlns:a16="http://schemas.microsoft.com/office/drawing/2014/main" val="3174347704"/>
                    </a:ext>
                  </a:extLst>
                </a:gridCol>
                <a:gridCol w="6913282">
                  <a:extLst>
                    <a:ext uri="{9D8B030D-6E8A-4147-A177-3AD203B41FA5}">
                      <a16:colId xmlns:a16="http://schemas.microsoft.com/office/drawing/2014/main" val="1076179324"/>
                    </a:ext>
                  </a:extLst>
                </a:gridCol>
              </a:tblGrid>
              <a:tr h="32705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목적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분석 계획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895996"/>
                  </a:ext>
                </a:extLst>
              </a:tr>
              <a:tr h="3270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분석방법</a:t>
                      </a:r>
                    </a:p>
                  </a:txBody>
                  <a:tcPr anchor="ctr">
                    <a:solidFill>
                      <a:srgbClr val="A5A5A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/>
                          </a:solidFill>
                        </a:rPr>
                        <a:t>분석내용</a:t>
                      </a:r>
                    </a:p>
                  </a:txBody>
                  <a:tcPr anchor="ctr">
                    <a:solidFill>
                      <a:srgbClr val="A5A5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516985"/>
                  </a:ext>
                </a:extLst>
              </a:tr>
              <a:tr h="310359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각 변수 분포 및 단일 변수   특성 파악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막대그래프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200" dirty="0"/>
                        <a:t>챔버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산화공정 종류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 err="1"/>
                        <a:t>리소그래프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UV </a:t>
                      </a:r>
                      <a:r>
                        <a:rPr lang="ko-KR" altLang="en-US" sz="1200" dirty="0"/>
                        <a:t>타입 등 범주형 </a:t>
                      </a:r>
                      <a:r>
                        <a:rPr lang="ko-KR" altLang="en-US" sz="1200"/>
                        <a:t>변수의 도수 확인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4772683"/>
                  </a:ext>
                </a:extLst>
              </a:tr>
              <a:tr h="2943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히스토그램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200" dirty="0" err="1"/>
                        <a:t>산화막</a:t>
                      </a:r>
                      <a:r>
                        <a:rPr lang="ko-KR" altLang="en-US" sz="1200" dirty="0"/>
                        <a:t> 두께</a:t>
                      </a:r>
                      <a:r>
                        <a:rPr lang="en-US" altLang="ko-KR" sz="1200" dirty="0"/>
                        <a:t>, Line CD, </a:t>
                      </a:r>
                      <a:r>
                        <a:rPr lang="ko-KR" altLang="en-US" sz="1200" dirty="0"/>
                        <a:t>식각 두께 등 연속형 변수의 기술 통계량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히스토그램</a:t>
                      </a:r>
                      <a:r>
                        <a:rPr lang="en-US" altLang="ko-KR" sz="1200" dirty="0"/>
                        <a:t>, boxplot</a:t>
                      </a:r>
                      <a:r>
                        <a:rPr lang="ko-KR" altLang="en-US" sz="1200" dirty="0"/>
                        <a:t>으로 데이터의 </a:t>
                      </a:r>
                      <a:r>
                        <a:rPr lang="ko-KR" altLang="en-US" sz="1200"/>
                        <a:t>분포와 이상치 확인 및 대체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5020624"/>
                  </a:ext>
                </a:extLst>
              </a:tr>
              <a:tr h="2943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Boxplot</a:t>
                      </a:r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5676642"/>
                  </a:ext>
                </a:extLst>
              </a:tr>
              <a:tr h="381891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각 </a:t>
                      </a:r>
                      <a:r>
                        <a:rPr lang="ko-KR" altLang="en-US" sz="1200" dirty="0" err="1"/>
                        <a:t>변수간의</a:t>
                      </a:r>
                      <a:r>
                        <a:rPr lang="ko-KR" altLang="en-US" sz="1200" dirty="0"/>
                        <a:t> 주요 특성 및    주요 변수간 관계 파악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C </a:t>
                      </a:r>
                      <a:r>
                        <a:rPr lang="ko-KR" altLang="en-US" sz="1200" dirty="0"/>
                        <a:t>관리도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200" dirty="0"/>
                        <a:t>챔버 </a:t>
                      </a:r>
                      <a:r>
                        <a:rPr lang="ko-KR" altLang="en-US" sz="1200" dirty="0" err="1"/>
                        <a:t>경로별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C </a:t>
                      </a:r>
                      <a:r>
                        <a:rPr lang="ko-KR" altLang="en-US" sz="1200" dirty="0"/>
                        <a:t>관리도를 그리고 안정한 집단과 안정하지 못한 집단 확인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041667"/>
                  </a:ext>
                </a:extLst>
              </a:tr>
              <a:tr h="6140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 Proportion test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200" dirty="0"/>
                        <a:t>안정적인 공정과 불안정적인 공정의 불량률 발생 차이 확인</a:t>
                      </a:r>
                      <a:endParaRPr lang="en-US" altLang="ko-KR" sz="1200" dirty="0"/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200" dirty="0"/>
                        <a:t>관리도 분석으로 구분된 챔버 </a:t>
                      </a:r>
                      <a:r>
                        <a:rPr lang="ko-KR" altLang="en-US" sz="1200" dirty="0" err="1"/>
                        <a:t>경로별</a:t>
                      </a:r>
                      <a:r>
                        <a:rPr lang="ko-KR" altLang="en-US" sz="1200" dirty="0"/>
                        <a:t> 불량률 차이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검정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부하 분석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7304002"/>
                  </a:ext>
                </a:extLst>
              </a:tr>
              <a:tr h="4623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카이제곱검정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공정 </a:t>
                      </a:r>
                      <a:r>
                        <a:rPr lang="ko-KR" altLang="en-US" sz="1200" dirty="0" err="1"/>
                        <a:t>흐름별</a:t>
                      </a:r>
                      <a:r>
                        <a:rPr lang="ko-KR" altLang="en-US" sz="1200" dirty="0"/>
                        <a:t> 불량 발생 차이 확인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6188731"/>
                  </a:ext>
                </a:extLst>
              </a:tr>
              <a:tr h="3319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Boxplot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200" dirty="0"/>
                        <a:t>챔버 </a:t>
                      </a:r>
                      <a:r>
                        <a:rPr lang="ko-KR" altLang="en-US" sz="1200" dirty="0" err="1"/>
                        <a:t>경로별</a:t>
                      </a:r>
                      <a:r>
                        <a:rPr lang="ko-KR" altLang="en-US" sz="1200" dirty="0"/>
                        <a:t> 불량률 상위 공정과 하위 공정으로 나눠서 설명변수간 </a:t>
                      </a:r>
                      <a:r>
                        <a:rPr lang="en-US" altLang="ko-KR" sz="1200" dirty="0"/>
                        <a:t>boxplot </a:t>
                      </a:r>
                      <a:r>
                        <a:rPr lang="ko-KR" altLang="en-US" sz="1200" dirty="0"/>
                        <a:t>분석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5053719"/>
                  </a:ext>
                </a:extLst>
              </a:tr>
              <a:tr h="3632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Mann-</a:t>
                      </a:r>
                      <a:r>
                        <a:rPr lang="en-US" altLang="ko-KR" sz="1200" dirty="0" err="1"/>
                        <a:t>whitney</a:t>
                      </a:r>
                      <a:r>
                        <a:rPr lang="en-US" altLang="ko-KR" sz="1200" dirty="0"/>
                        <a:t> U </a:t>
                      </a:r>
                      <a:r>
                        <a:rPr lang="ko-KR" altLang="en-US" sz="1200" dirty="0"/>
                        <a:t>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안정적인 공정과 불안정적인 공정 경로의 불량률 차이 확인</a:t>
                      </a:r>
                      <a:endParaRPr lang="en-US" altLang="ko-K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3018068"/>
                  </a:ext>
                </a:extLst>
              </a:tr>
              <a:tr h="294346"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불량에 끼치는 요인 예측 모델 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/>
                        <a:t>로지스틱 회귀분석</a:t>
                      </a:r>
                      <a:endParaRPr lang="ko-KR" altLang="en-US" sz="1200" dirty="0"/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200" dirty="0"/>
                        <a:t>공정별 변수에 따른 불량에 끼치는 영향 모델링</a:t>
                      </a:r>
                      <a:endParaRPr lang="en-US" altLang="ko-KR" sz="1200" dirty="0"/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endParaRPr lang="en-US" altLang="ko-KR" sz="1200" dirty="0"/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200" dirty="0"/>
                        <a:t>불량에 영향을 끼치는 변수 확인</a:t>
                      </a:r>
                      <a:endParaRPr lang="en-US" altLang="ko-KR" sz="1200" dirty="0"/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endParaRPr lang="en-US" altLang="ko-KR" sz="1200" dirty="0"/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200" dirty="0"/>
                        <a:t>평가지표를 종합적으로 고려해 가장 높은 모형 선정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7703835"/>
                  </a:ext>
                </a:extLst>
              </a:tr>
              <a:tr h="29434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의사결정나무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600" dirty="0"/>
                        <a:t>공정별 변수에 따른 불량에 끼치는 영향 모델링</a:t>
                      </a:r>
                      <a:endParaRPr lang="en-US" altLang="ko-KR" sz="1600" dirty="0"/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endParaRPr lang="en-US" altLang="ko-KR" sz="1600" dirty="0"/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600" dirty="0"/>
                        <a:t>불량에 영향을 끼치는 변수 확인</a:t>
                      </a:r>
                      <a:endParaRPr lang="en-US" altLang="ko-KR" sz="1600" dirty="0"/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endParaRPr lang="en-US" altLang="ko-KR" sz="1600" dirty="0"/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1600" dirty="0"/>
                        <a:t>평가지표를 종합적으로 고려해 가장 높은 모형 선정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944866"/>
                  </a:ext>
                </a:extLst>
              </a:tr>
              <a:tr h="29434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랜덤포레스트</a:t>
                      </a:r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918636"/>
                  </a:ext>
                </a:extLst>
              </a:tr>
              <a:tr h="29434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Gradient Boosting</a:t>
                      </a:r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042782"/>
                  </a:ext>
                </a:extLst>
              </a:tr>
              <a:tr h="29434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SVM</a:t>
                      </a:r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2237106"/>
                  </a:ext>
                </a:extLst>
              </a:tr>
              <a:tr h="294346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ANN</a:t>
                      </a:r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1944049"/>
                  </a:ext>
                </a:extLst>
              </a:tr>
            </a:tbl>
          </a:graphicData>
        </a:graphic>
      </p:graphicFrame>
      <p:sp>
        <p:nvSpPr>
          <p:cNvPr id="11" name="제목 1">
            <a:extLst>
              <a:ext uri="{FF2B5EF4-FFF2-40B4-BE49-F238E27FC236}">
                <a16:creationId xmlns:a16="http://schemas.microsoft.com/office/drawing/2014/main" id="{A02DA3A1-736F-4F42-B7E6-9BBEE6036CA9}"/>
              </a:ext>
            </a:extLst>
          </p:cNvPr>
          <p:cNvSpPr txBox="1">
            <a:spLocks/>
          </p:cNvSpPr>
          <p:nvPr/>
        </p:nvSpPr>
        <p:spPr>
          <a:xfrm>
            <a:off x="224841" y="69721"/>
            <a:ext cx="4162042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분석계획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33E2A0C-1FAB-4436-A6E3-F71347FD5F44}"/>
              </a:ext>
            </a:extLst>
          </p:cNvPr>
          <p:cNvGrpSpPr/>
          <p:nvPr/>
        </p:nvGrpSpPr>
        <p:grpSpPr>
          <a:xfrm>
            <a:off x="0" y="0"/>
            <a:ext cx="12192000" cy="983635"/>
            <a:chOff x="0" y="0"/>
            <a:chExt cx="12192000" cy="103632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33B6C75-54DC-44C2-AC83-ED340E47C1D6}"/>
                </a:ext>
              </a:extLst>
            </p:cNvPr>
            <p:cNvSpPr/>
            <p:nvPr/>
          </p:nvSpPr>
          <p:spPr>
            <a:xfrm>
              <a:off x="0" y="0"/>
              <a:ext cx="12192000" cy="1036320"/>
            </a:xfrm>
            <a:prstGeom prst="rect">
              <a:avLst/>
            </a:prstGeom>
            <a:solidFill>
              <a:srgbClr val="00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86E9BC8-8389-41B3-A932-DB6D479E26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284" r="12734" b="5451"/>
            <a:stretch/>
          </p:blipFill>
          <p:spPr>
            <a:xfrm>
              <a:off x="9936480" y="0"/>
              <a:ext cx="2255520" cy="1036320"/>
            </a:xfrm>
            <a:prstGeom prst="rect">
              <a:avLst/>
            </a:prstGeom>
          </p:spPr>
        </p:pic>
      </p:grpSp>
      <p:sp>
        <p:nvSpPr>
          <p:cNvPr id="16" name="제목 1">
            <a:extLst>
              <a:ext uri="{FF2B5EF4-FFF2-40B4-BE49-F238E27FC236}">
                <a16:creationId xmlns:a16="http://schemas.microsoft.com/office/drawing/2014/main" id="{548462F9-C88B-4B16-81AE-EA1F498E3CAD}"/>
              </a:ext>
            </a:extLst>
          </p:cNvPr>
          <p:cNvSpPr txBox="1">
            <a:spLocks/>
          </p:cNvSpPr>
          <p:nvPr/>
        </p:nvSpPr>
        <p:spPr>
          <a:xfrm>
            <a:off x="219384" y="53659"/>
            <a:ext cx="4162042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분석계획</a:t>
            </a:r>
          </a:p>
        </p:txBody>
      </p:sp>
    </p:spTree>
    <p:extLst>
      <p:ext uri="{BB962C8B-B14F-4D97-AF65-F5344CB8AC3E}">
        <p14:creationId xmlns:p14="http://schemas.microsoft.com/office/powerpoint/2010/main" val="1979765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2588A958-2AAE-4720-ACC1-FD9F4D52C5C0}"/>
              </a:ext>
            </a:extLst>
          </p:cNvPr>
          <p:cNvSpPr txBox="1">
            <a:spLocks/>
          </p:cNvSpPr>
          <p:nvPr/>
        </p:nvSpPr>
        <p:spPr>
          <a:xfrm>
            <a:off x="9355123" y="7550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C35AA06-5F22-4BC2-B40C-D07DE322E8DE}" type="slidenum">
              <a:rPr lang="ko-KR" altLang="en-US" sz="1200" smtClean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pPr algn="r"/>
              <a:t>8</a:t>
            </a:fld>
            <a:endParaRPr lang="ko-KR" altLang="en-US" sz="1200">
              <a:solidFill>
                <a:schemeClr val="bg1"/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22F535C-A673-45F1-9C97-04F8ABB4BE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48"/>
          <a:stretch/>
        </p:blipFill>
        <p:spPr>
          <a:xfrm>
            <a:off x="8510222" y="2682638"/>
            <a:ext cx="2520000" cy="17115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47FEEC-55E4-4D7C-8290-F21A2BAA5E22}"/>
              </a:ext>
            </a:extLst>
          </p:cNvPr>
          <p:cNvSpPr txBox="1"/>
          <p:nvPr/>
        </p:nvSpPr>
        <p:spPr>
          <a:xfrm>
            <a:off x="1123966" y="1107112"/>
            <a:ext cx="11304104" cy="69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C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관리도를 통한 챔버 </a:t>
            </a:r>
            <a:r>
              <a:rPr lang="ko-KR" altLang="en-US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경로별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안정성 확인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결과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,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불안정 공정 내 이상 데이터 발생 빈도가 높아짐에 따라 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latinLnBrk="0">
              <a:lnSpc>
                <a:spcPct val="110000"/>
              </a:lnSpc>
            </a:pP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최적의 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챔버 경로</a:t>
            </a:r>
            <a:r>
              <a:rPr lang="en-US" altLang="ko-KR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ko-KR" altLang="en-US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탐색 필요</a:t>
            </a:r>
            <a:endParaRPr lang="en-US" altLang="ko-KR" b="1" dirty="0">
              <a:solidFill>
                <a:schemeClr val="accent6">
                  <a:lumMod val="75000"/>
                </a:schemeClr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54CE10-09AB-42B2-9235-FBFAC17A4E00}"/>
              </a:ext>
            </a:extLst>
          </p:cNvPr>
          <p:cNvSpPr txBox="1"/>
          <p:nvPr/>
        </p:nvSpPr>
        <p:spPr>
          <a:xfrm>
            <a:off x="6457596" y="2357957"/>
            <a:ext cx="1412900" cy="315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안정한 공정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3A7D2E-6968-4B35-9A2E-D52BE4515D21}"/>
              </a:ext>
            </a:extLst>
          </p:cNvPr>
          <p:cNvSpPr txBox="1"/>
          <p:nvPr/>
        </p:nvSpPr>
        <p:spPr>
          <a:xfrm>
            <a:off x="8996554" y="2361807"/>
            <a:ext cx="1547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불안정한 공정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DE03F5-8FBA-4087-B059-AB04484A1D44}"/>
              </a:ext>
            </a:extLst>
          </p:cNvPr>
          <p:cNvSpPr txBox="1"/>
          <p:nvPr/>
        </p:nvSpPr>
        <p:spPr>
          <a:xfrm>
            <a:off x="6669700" y="1971033"/>
            <a:ext cx="3684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안정</a:t>
            </a:r>
            <a:r>
              <a:rPr lang="en-US" altLang="ko-KR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/</a:t>
            </a:r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불안정 공정 간 이상 발생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차이 검정</a:t>
            </a:r>
          </a:p>
        </p:txBody>
      </p:sp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B9762CE3-52C0-411A-86D0-9CF0F9F267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267270"/>
              </p:ext>
            </p:extLst>
          </p:nvPr>
        </p:nvGraphicFramePr>
        <p:xfrm>
          <a:off x="5904047" y="5159772"/>
          <a:ext cx="5061774" cy="1034472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687258">
                  <a:extLst>
                    <a:ext uri="{9D8B030D-6E8A-4147-A177-3AD203B41FA5}">
                      <a16:colId xmlns:a16="http://schemas.microsoft.com/office/drawing/2014/main" val="67141295"/>
                    </a:ext>
                  </a:extLst>
                </a:gridCol>
                <a:gridCol w="1687258">
                  <a:extLst>
                    <a:ext uri="{9D8B030D-6E8A-4147-A177-3AD203B41FA5}">
                      <a16:colId xmlns:a16="http://schemas.microsoft.com/office/drawing/2014/main" val="1695158812"/>
                    </a:ext>
                  </a:extLst>
                </a:gridCol>
                <a:gridCol w="1687258">
                  <a:extLst>
                    <a:ext uri="{9D8B030D-6E8A-4147-A177-3AD203B41FA5}">
                      <a16:colId xmlns:a16="http://schemas.microsoft.com/office/drawing/2014/main" val="23360504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구분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전체 데이터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이상 데이터 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8443572"/>
                  </a:ext>
                </a:extLst>
              </a:tr>
              <a:tr h="364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안정한 </a:t>
                      </a:r>
                      <a:r>
                        <a:rPr lang="ko-KR" altLang="en-US" sz="1400" dirty="0"/>
                        <a:t>공정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25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696892"/>
                  </a:ext>
                </a:extLst>
              </a:tr>
              <a:tr h="3648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불안정한 </a:t>
                      </a:r>
                      <a:r>
                        <a:rPr lang="ko-KR" altLang="en-US" sz="1400" dirty="0"/>
                        <a:t>공정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70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8481643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7A9B8699-56E1-4928-9488-954CB3398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047" y="6233162"/>
            <a:ext cx="2276793" cy="40010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DBBB554-B2D3-4F65-B5A2-4659CE0240AF}"/>
              </a:ext>
            </a:extLst>
          </p:cNvPr>
          <p:cNvSpPr txBox="1"/>
          <p:nvPr/>
        </p:nvSpPr>
        <p:spPr>
          <a:xfrm>
            <a:off x="5922475" y="4386236"/>
            <a:ext cx="2483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Path: 11222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&gt;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이상치 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3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9D2C9CE-A6C6-44A6-9AF8-BB75E0947A0D}"/>
              </a:ext>
            </a:extLst>
          </p:cNvPr>
          <p:cNvSpPr txBox="1"/>
          <p:nvPr/>
        </p:nvSpPr>
        <p:spPr>
          <a:xfrm>
            <a:off x="8528651" y="4386236"/>
            <a:ext cx="2483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Path: 32333 &gt;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이상치 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17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C6F0794-D246-4603-851C-A5A7153B91A8}"/>
              </a:ext>
            </a:extLst>
          </p:cNvPr>
          <p:cNvSpPr txBox="1"/>
          <p:nvPr/>
        </p:nvSpPr>
        <p:spPr>
          <a:xfrm>
            <a:off x="1957464" y="1915107"/>
            <a:ext cx="23577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챔버 경로 별 </a:t>
            </a:r>
            <a:r>
              <a:rPr lang="ko-KR" altLang="en-US" sz="1600" b="1" dirty="0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공정 진행도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CC0F9B-615E-4B26-BD41-9FC34A9EBE30}"/>
              </a:ext>
            </a:extLst>
          </p:cNvPr>
          <p:cNvSpPr txBox="1"/>
          <p:nvPr/>
        </p:nvSpPr>
        <p:spPr>
          <a:xfrm>
            <a:off x="6949833" y="4836838"/>
            <a:ext cx="28553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2 proportion test</a:t>
            </a:r>
            <a:endParaRPr lang="ko-KR" altLang="en-US" sz="14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AAF165B-64E0-4671-ADBC-8B7F94B0F1E2}"/>
              </a:ext>
            </a:extLst>
          </p:cNvPr>
          <p:cNvSpPr txBox="1"/>
          <p:nvPr/>
        </p:nvSpPr>
        <p:spPr>
          <a:xfrm>
            <a:off x="5540624" y="3059830"/>
            <a:ext cx="3193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>
                <a:latin typeface="나눔고딕OTF" panose="020D0604000000000000" pitchFamily="34" charset="-127"/>
                <a:ea typeface="나눔고딕OTF" panose="020D0604000000000000" pitchFamily="34" charset="-127"/>
              </a:rPr>
              <a:t>C </a:t>
            </a:r>
            <a:r>
              <a:rPr lang="ko-KR" altLang="en-US" sz="1400">
                <a:latin typeface="나눔고딕OTF" panose="020D0604000000000000" pitchFamily="34" charset="-127"/>
                <a:ea typeface="나눔고딕OTF" panose="020D0604000000000000" pitchFamily="34" charset="-127"/>
              </a:rPr>
              <a:t>관리도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D0FCC52-7385-4B49-B4E6-88B079E24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046" y="2682638"/>
            <a:ext cx="2520000" cy="1710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C268A18A-229A-408C-B688-0D8A0356E9F3}"/>
              </a:ext>
            </a:extLst>
          </p:cNvPr>
          <p:cNvGrpSpPr/>
          <p:nvPr/>
        </p:nvGrpSpPr>
        <p:grpSpPr>
          <a:xfrm>
            <a:off x="1246094" y="2305580"/>
            <a:ext cx="2965590" cy="4366590"/>
            <a:chOff x="1030942" y="1991815"/>
            <a:chExt cx="2965590" cy="4366590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DA5FFB95-74DB-4EAF-B7F0-F962404FBA11}"/>
                </a:ext>
              </a:extLst>
            </p:cNvPr>
            <p:cNvGrpSpPr/>
            <p:nvPr/>
          </p:nvGrpSpPr>
          <p:grpSpPr>
            <a:xfrm>
              <a:off x="1995857" y="1991815"/>
              <a:ext cx="400868" cy="523616"/>
              <a:chOff x="5895566" y="1890782"/>
              <a:chExt cx="400868" cy="523616"/>
            </a:xfrm>
          </p:grpSpPr>
          <p:pic>
            <p:nvPicPr>
              <p:cNvPr id="91" name="그림 90">
                <a:extLst>
                  <a:ext uri="{FF2B5EF4-FFF2-40B4-BE49-F238E27FC236}">
                    <a16:creationId xmlns:a16="http://schemas.microsoft.com/office/drawing/2014/main" id="{71252F69-2C93-44D7-9CD8-3A1F4DCE3D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95567" y="1890782"/>
                <a:ext cx="400867" cy="523616"/>
              </a:xfrm>
              <a:prstGeom prst="rect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A5730C3B-F336-4CE0-B253-E7194671EBB9}"/>
                  </a:ext>
                </a:extLst>
              </p:cNvPr>
              <p:cNvSpPr txBox="1"/>
              <p:nvPr/>
            </p:nvSpPr>
            <p:spPr>
              <a:xfrm>
                <a:off x="5895566" y="2009003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86B29FA-24C5-4CD5-AD01-5631DD449274}"/>
                </a:ext>
              </a:extLst>
            </p:cNvPr>
            <p:cNvGrpSpPr/>
            <p:nvPr/>
          </p:nvGrpSpPr>
          <p:grpSpPr>
            <a:xfrm>
              <a:off x="1995857" y="2809107"/>
              <a:ext cx="400868" cy="523616"/>
              <a:chOff x="5895566" y="2821219"/>
              <a:chExt cx="400868" cy="523616"/>
            </a:xfrm>
          </p:grpSpPr>
          <p:pic>
            <p:nvPicPr>
              <p:cNvPr id="89" name="그림 88">
                <a:extLst>
                  <a:ext uri="{FF2B5EF4-FFF2-40B4-BE49-F238E27FC236}">
                    <a16:creationId xmlns:a16="http://schemas.microsoft.com/office/drawing/2014/main" id="{B9222E0A-9874-4854-920C-E0B42309D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95567" y="2821219"/>
                <a:ext cx="400867" cy="523616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B89EF70D-09D7-479B-BF10-CB2688D87489}"/>
                  </a:ext>
                </a:extLst>
              </p:cNvPr>
              <p:cNvSpPr txBox="1"/>
              <p:nvPr/>
            </p:nvSpPr>
            <p:spPr>
              <a:xfrm>
                <a:off x="5895566" y="2939440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F6C288FD-BC4E-4E41-8BDD-19F54E17C45C}"/>
                </a:ext>
              </a:extLst>
            </p:cNvPr>
            <p:cNvGrpSpPr/>
            <p:nvPr/>
          </p:nvGrpSpPr>
          <p:grpSpPr>
            <a:xfrm>
              <a:off x="1995857" y="4443692"/>
              <a:ext cx="400867" cy="523616"/>
              <a:chOff x="5895564" y="4150545"/>
              <a:chExt cx="400867" cy="523616"/>
            </a:xfrm>
          </p:grpSpPr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D55FF495-FE49-4B23-AF0B-9B29EDC1E4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95564" y="4150545"/>
                <a:ext cx="400867" cy="523616"/>
              </a:xfrm>
              <a:prstGeom prst="rect">
                <a:avLst/>
              </a:prstGeom>
            </p:spPr>
          </p:pic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5D4179D-87E8-4570-B312-DB13824257BB}"/>
                  </a:ext>
                </a:extLst>
              </p:cNvPr>
              <p:cNvSpPr txBox="1"/>
              <p:nvPr/>
            </p:nvSpPr>
            <p:spPr>
              <a:xfrm>
                <a:off x="5895564" y="4268766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9D76411-A293-4864-BEA1-12E7AAE813E3}"/>
                </a:ext>
              </a:extLst>
            </p:cNvPr>
            <p:cNvGrpSpPr/>
            <p:nvPr/>
          </p:nvGrpSpPr>
          <p:grpSpPr>
            <a:xfrm>
              <a:off x="1995857" y="5260985"/>
              <a:ext cx="400867" cy="523616"/>
              <a:chOff x="5895564" y="4816718"/>
              <a:chExt cx="400867" cy="523616"/>
            </a:xfrm>
          </p:grpSpPr>
          <p:pic>
            <p:nvPicPr>
              <p:cNvPr id="83" name="그림 82">
                <a:extLst>
                  <a:ext uri="{FF2B5EF4-FFF2-40B4-BE49-F238E27FC236}">
                    <a16:creationId xmlns:a16="http://schemas.microsoft.com/office/drawing/2014/main" id="{D5512C76-5A6E-4519-8B3C-9CBE58D029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95564" y="4816718"/>
                <a:ext cx="400867" cy="523616"/>
              </a:xfrm>
              <a:prstGeom prst="rect">
                <a:avLst/>
              </a:prstGeom>
            </p:spPr>
          </p:pic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1CFFDC6-C570-423B-8311-A403BC9B9BA6}"/>
                  </a:ext>
                </a:extLst>
              </p:cNvPr>
              <p:cNvSpPr txBox="1"/>
              <p:nvPr/>
            </p:nvSpPr>
            <p:spPr>
              <a:xfrm>
                <a:off x="5895564" y="4934939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D7DD8887-09D3-4D69-B2DA-538FE75B9A3E}"/>
                </a:ext>
              </a:extLst>
            </p:cNvPr>
            <p:cNvGrpSpPr/>
            <p:nvPr/>
          </p:nvGrpSpPr>
          <p:grpSpPr>
            <a:xfrm>
              <a:off x="2731065" y="1991815"/>
              <a:ext cx="400868" cy="523616"/>
              <a:chOff x="6646054" y="1879672"/>
              <a:chExt cx="400868" cy="523616"/>
            </a:xfrm>
          </p:grpSpPr>
          <p:pic>
            <p:nvPicPr>
              <p:cNvPr id="81" name="그림 80">
                <a:extLst>
                  <a:ext uri="{FF2B5EF4-FFF2-40B4-BE49-F238E27FC236}">
                    <a16:creationId xmlns:a16="http://schemas.microsoft.com/office/drawing/2014/main" id="{B7076254-F636-43CC-9A36-DAA88E5BE3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46055" y="1879672"/>
                <a:ext cx="400867" cy="523616"/>
              </a:xfrm>
              <a:prstGeom prst="rect">
                <a:avLst/>
              </a:prstGeom>
            </p:spPr>
          </p:pic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749663F-4367-411A-8076-45261F158240}"/>
                  </a:ext>
                </a:extLst>
              </p:cNvPr>
              <p:cNvSpPr txBox="1"/>
              <p:nvPr/>
            </p:nvSpPr>
            <p:spPr>
              <a:xfrm>
                <a:off x="6646054" y="1997893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59A4F79-3B41-4E51-9A0E-164F5E393A25}"/>
                </a:ext>
              </a:extLst>
            </p:cNvPr>
            <p:cNvGrpSpPr/>
            <p:nvPr/>
          </p:nvGrpSpPr>
          <p:grpSpPr>
            <a:xfrm>
              <a:off x="2731065" y="3626399"/>
              <a:ext cx="400866" cy="523616"/>
              <a:chOff x="6646054" y="1879672"/>
              <a:chExt cx="400868" cy="523616"/>
            </a:xfrm>
          </p:grpSpPr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E584E63F-2908-45EC-9783-E679E7CADF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46055" y="1879672"/>
                <a:ext cx="400867" cy="523616"/>
              </a:xfrm>
              <a:prstGeom prst="rect">
                <a:avLst/>
              </a:prstGeom>
            </p:spPr>
          </p:pic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5A5C0176-DBB2-4BCB-AD2D-18FC2114F025}"/>
                  </a:ext>
                </a:extLst>
              </p:cNvPr>
              <p:cNvSpPr txBox="1"/>
              <p:nvPr/>
            </p:nvSpPr>
            <p:spPr>
              <a:xfrm>
                <a:off x="6646054" y="1997893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8B505A32-1E59-4299-868B-F7DE7343F116}"/>
                </a:ext>
              </a:extLst>
            </p:cNvPr>
            <p:cNvGrpSpPr/>
            <p:nvPr/>
          </p:nvGrpSpPr>
          <p:grpSpPr>
            <a:xfrm>
              <a:off x="2731066" y="5260985"/>
              <a:ext cx="400866" cy="523616"/>
              <a:chOff x="6646054" y="1879672"/>
              <a:chExt cx="400868" cy="523616"/>
            </a:xfrm>
          </p:grpSpPr>
          <p:pic>
            <p:nvPicPr>
              <p:cNvPr id="73" name="그림 72">
                <a:extLst>
                  <a:ext uri="{FF2B5EF4-FFF2-40B4-BE49-F238E27FC236}">
                    <a16:creationId xmlns:a16="http://schemas.microsoft.com/office/drawing/2014/main" id="{700AB606-6912-4EF3-AA31-CE3EF47462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46055" y="1879672"/>
                <a:ext cx="400867" cy="523616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6BE7659-10B5-4441-8DE7-BEEA7C6E9655}"/>
                  </a:ext>
                </a:extLst>
              </p:cNvPr>
              <p:cNvSpPr txBox="1"/>
              <p:nvPr/>
            </p:nvSpPr>
            <p:spPr>
              <a:xfrm>
                <a:off x="6646054" y="1997893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5A1C2287-A01E-47B1-9D52-371B9DE2E1E3}"/>
                </a:ext>
              </a:extLst>
            </p:cNvPr>
            <p:cNvGrpSpPr/>
            <p:nvPr/>
          </p:nvGrpSpPr>
          <p:grpSpPr>
            <a:xfrm>
              <a:off x="3466274" y="5260985"/>
              <a:ext cx="400866" cy="523616"/>
              <a:chOff x="6646054" y="1879672"/>
              <a:chExt cx="400868" cy="523616"/>
            </a:xfrm>
          </p:grpSpPr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8F7AA060-FE78-494D-9850-7E8145EFC7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46055" y="1879672"/>
                <a:ext cx="400867" cy="523616"/>
              </a:xfrm>
              <a:prstGeom prst="rect">
                <a:avLst/>
              </a:prstGeom>
            </p:spPr>
          </p:pic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4670E8C3-C013-4D9C-B5F3-E8DE66BBCAA9}"/>
                  </a:ext>
                </a:extLst>
              </p:cNvPr>
              <p:cNvSpPr txBox="1"/>
              <p:nvPr/>
            </p:nvSpPr>
            <p:spPr>
              <a:xfrm>
                <a:off x="6646054" y="1997893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4F3DBC57-83B7-4EDE-B6EE-7CE8BC2806BF}"/>
                </a:ext>
              </a:extLst>
            </p:cNvPr>
            <p:cNvGrpSpPr/>
            <p:nvPr/>
          </p:nvGrpSpPr>
          <p:grpSpPr>
            <a:xfrm>
              <a:off x="3466274" y="2809108"/>
              <a:ext cx="400866" cy="523616"/>
              <a:chOff x="6646054" y="1879672"/>
              <a:chExt cx="400868" cy="523616"/>
            </a:xfrm>
          </p:grpSpPr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A044B4F8-31A7-4F41-A1A9-E746F78AA0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46055" y="1879672"/>
                <a:ext cx="400867" cy="523616"/>
              </a:xfrm>
              <a:prstGeom prst="rect">
                <a:avLst/>
              </a:prstGeom>
            </p:spPr>
          </p:pic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F6154CA-BD44-40E0-B65B-77CCF0E6111A}"/>
                  </a:ext>
                </a:extLst>
              </p:cNvPr>
              <p:cNvSpPr txBox="1"/>
              <p:nvPr/>
            </p:nvSpPr>
            <p:spPr>
              <a:xfrm>
                <a:off x="6646054" y="1997893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35C882D-4F95-4D92-A4E5-438E9916744F}"/>
                </a:ext>
              </a:extLst>
            </p:cNvPr>
            <p:cNvSpPr txBox="1"/>
            <p:nvPr/>
          </p:nvSpPr>
          <p:spPr>
            <a:xfrm>
              <a:off x="1341782" y="2182160"/>
              <a:ext cx="698899" cy="215444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r"/>
              <a:r>
                <a:rPr lang="en-US" altLang="ko-KR" sz="8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Oxidation</a:t>
              </a:r>
              <a:endParaRPr lang="ko-KR" altLang="en-US" sz="800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B36D248-724D-4E94-9896-DB16E0943A8D}"/>
                </a:ext>
              </a:extLst>
            </p:cNvPr>
            <p:cNvSpPr txBox="1"/>
            <p:nvPr/>
          </p:nvSpPr>
          <p:spPr>
            <a:xfrm>
              <a:off x="1409447" y="3000658"/>
              <a:ext cx="631234" cy="215444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r"/>
              <a:r>
                <a:rPr lang="en-US" altLang="ko-KR" sz="8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Soft bake</a:t>
              </a:r>
              <a:endParaRPr lang="ko-KR" altLang="en-US" sz="800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709D517-8D08-4B04-B2E6-BD3A6DE11404}"/>
                </a:ext>
              </a:extLst>
            </p:cNvPr>
            <p:cNvSpPr txBox="1"/>
            <p:nvPr/>
          </p:nvSpPr>
          <p:spPr>
            <a:xfrm>
              <a:off x="1249704" y="3819156"/>
              <a:ext cx="790977" cy="215444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r"/>
              <a:r>
                <a:rPr lang="en-US" altLang="ko-KR" sz="8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Lithography</a:t>
              </a:r>
              <a:endParaRPr lang="ko-KR" altLang="en-US" sz="800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04CB6DA-5D2F-4D6A-8E18-9F0DB2F75B9B}"/>
                </a:ext>
              </a:extLst>
            </p:cNvPr>
            <p:cNvSpPr txBox="1"/>
            <p:nvPr/>
          </p:nvSpPr>
          <p:spPr>
            <a:xfrm>
              <a:off x="1443944" y="4637653"/>
              <a:ext cx="596737" cy="215444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r"/>
              <a:r>
                <a:rPr lang="en-US" altLang="ko-KR" sz="8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Etching</a:t>
              </a:r>
              <a:endParaRPr lang="ko-KR" altLang="en-US" sz="800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E5257CC-6068-4C81-A6D8-50C1D3731210}"/>
                </a:ext>
              </a:extLst>
            </p:cNvPr>
            <p:cNvSpPr txBox="1"/>
            <p:nvPr/>
          </p:nvSpPr>
          <p:spPr>
            <a:xfrm>
              <a:off x="1030942" y="5445604"/>
              <a:ext cx="1009740" cy="215444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pPr algn="r"/>
              <a:r>
                <a:rPr lang="en-US" altLang="ko-KR" sz="8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Ion Implantation</a:t>
              </a:r>
              <a:endParaRPr lang="ko-KR" altLang="en-US" sz="800" dirty="0">
                <a:latin typeface="나눔고딕OTF" panose="020D0604000000000000" pitchFamily="34" charset="-127"/>
                <a:ea typeface="나눔고딕OTF" panose="020D0604000000000000" pitchFamily="34" charset="-127"/>
              </a:endParaRP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D604CE01-1F60-4201-8719-F4A8063A9E70}"/>
                </a:ext>
              </a:extLst>
            </p:cNvPr>
            <p:cNvCxnSpPr>
              <a:cxnSpLocks/>
              <a:stCxn id="89" idx="2"/>
              <a:endCxn id="87" idx="0"/>
            </p:cNvCxnSpPr>
            <p:nvPr/>
          </p:nvCxnSpPr>
          <p:spPr>
            <a:xfrm flipH="1">
              <a:off x="2196290" y="3332723"/>
              <a:ext cx="2" cy="293676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2CE11A93-E6B6-43B3-BA20-BE9A07B10910}"/>
                </a:ext>
              </a:extLst>
            </p:cNvPr>
            <p:cNvCxnSpPr>
              <a:cxnSpLocks/>
              <a:stCxn id="91" idx="2"/>
              <a:endCxn id="89" idx="0"/>
            </p:cNvCxnSpPr>
            <p:nvPr/>
          </p:nvCxnSpPr>
          <p:spPr>
            <a:xfrm>
              <a:off x="2196292" y="2515431"/>
              <a:ext cx="0" cy="293676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6C0CA5AE-199F-4BBD-8C74-128FAAC68B2F}"/>
                </a:ext>
              </a:extLst>
            </p:cNvPr>
            <p:cNvCxnSpPr>
              <a:cxnSpLocks/>
              <a:stCxn id="87" idx="2"/>
              <a:endCxn id="67" idx="0"/>
            </p:cNvCxnSpPr>
            <p:nvPr/>
          </p:nvCxnSpPr>
          <p:spPr>
            <a:xfrm>
              <a:off x="2196290" y="4150015"/>
              <a:ext cx="1470418" cy="293679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CC859D64-D0EB-4C79-9B98-5F3BE2C15540}"/>
                </a:ext>
              </a:extLst>
            </p:cNvPr>
            <p:cNvCxnSpPr>
              <a:cxnSpLocks/>
            </p:cNvCxnSpPr>
            <p:nvPr/>
          </p:nvCxnSpPr>
          <p:spPr>
            <a:xfrm>
              <a:off x="3666708" y="4967310"/>
              <a:ext cx="0" cy="293675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1BF627F8-8102-4F53-AE0F-1799DA3AB6CE}"/>
                </a:ext>
              </a:extLst>
            </p:cNvPr>
            <p:cNvCxnSpPr>
              <a:cxnSpLocks/>
            </p:cNvCxnSpPr>
            <p:nvPr/>
          </p:nvCxnSpPr>
          <p:spPr>
            <a:xfrm>
              <a:off x="3666706" y="5775433"/>
              <a:ext cx="0" cy="293675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12DCC6D-FAC8-4C4D-974A-146E8EC7161A}"/>
                </a:ext>
              </a:extLst>
            </p:cNvPr>
            <p:cNvSpPr txBox="1"/>
            <p:nvPr/>
          </p:nvSpPr>
          <p:spPr>
            <a:xfrm>
              <a:off x="3336879" y="6081406"/>
              <a:ext cx="6596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안정</a:t>
              </a:r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50A794E5-6D9B-4673-837F-EEE28FD153BD}"/>
                </a:ext>
              </a:extLst>
            </p:cNvPr>
            <p:cNvCxnSpPr>
              <a:cxnSpLocks/>
              <a:stCxn id="61" idx="2"/>
              <a:endCxn id="79" idx="0"/>
            </p:cNvCxnSpPr>
            <p:nvPr/>
          </p:nvCxnSpPr>
          <p:spPr>
            <a:xfrm flipH="1">
              <a:off x="2931500" y="2515431"/>
              <a:ext cx="735208" cy="293676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C6D5FDF8-BB22-4C99-B3FA-62F8BD9A1400}"/>
                </a:ext>
              </a:extLst>
            </p:cNvPr>
            <p:cNvCxnSpPr>
              <a:cxnSpLocks/>
              <a:stCxn id="79" idx="2"/>
              <a:endCxn id="65" idx="0"/>
            </p:cNvCxnSpPr>
            <p:nvPr/>
          </p:nvCxnSpPr>
          <p:spPr>
            <a:xfrm>
              <a:off x="2931500" y="3332723"/>
              <a:ext cx="735208" cy="29367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4E50013F-DDDD-42E1-9650-EB8BD6456C44}"/>
                </a:ext>
              </a:extLst>
            </p:cNvPr>
            <p:cNvCxnSpPr>
              <a:cxnSpLocks/>
              <a:stCxn id="75" idx="2"/>
              <a:endCxn id="73" idx="0"/>
            </p:cNvCxnSpPr>
            <p:nvPr/>
          </p:nvCxnSpPr>
          <p:spPr>
            <a:xfrm>
              <a:off x="2931500" y="4967308"/>
              <a:ext cx="0" cy="29367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154AEE7D-85E6-474A-8B89-9DC922242F7D}"/>
                </a:ext>
              </a:extLst>
            </p:cNvPr>
            <p:cNvCxnSpPr>
              <a:cxnSpLocks/>
            </p:cNvCxnSpPr>
            <p:nvPr/>
          </p:nvCxnSpPr>
          <p:spPr>
            <a:xfrm>
              <a:off x="2931497" y="5774291"/>
              <a:ext cx="0" cy="29367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BB4F459-F82B-4AE8-A20A-4152F79D14D6}"/>
                </a:ext>
              </a:extLst>
            </p:cNvPr>
            <p:cNvSpPr txBox="1"/>
            <p:nvPr/>
          </p:nvSpPr>
          <p:spPr>
            <a:xfrm>
              <a:off x="2601670" y="6072234"/>
              <a:ext cx="6596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atin typeface="나눔고딕OTF" panose="020D0604000000000000" pitchFamily="34" charset="-127"/>
                  <a:ea typeface="나눔고딕OTF" panose="020D0604000000000000" pitchFamily="34" charset="-127"/>
                </a:rPr>
                <a:t>불안정</a:t>
              </a:r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69694171-46A9-42B5-BE4B-FC0A171719F3}"/>
                </a:ext>
              </a:extLst>
            </p:cNvPr>
            <p:cNvCxnSpPr>
              <a:cxnSpLocks/>
              <a:stCxn id="65" idx="2"/>
              <a:endCxn id="75" idx="0"/>
            </p:cNvCxnSpPr>
            <p:nvPr/>
          </p:nvCxnSpPr>
          <p:spPr>
            <a:xfrm flipH="1">
              <a:off x="2931500" y="4150017"/>
              <a:ext cx="735208" cy="29367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BDD9EECC-0D59-40D3-8BC5-B07464D33227}"/>
                </a:ext>
              </a:extLst>
            </p:cNvPr>
            <p:cNvGrpSpPr/>
            <p:nvPr/>
          </p:nvGrpSpPr>
          <p:grpSpPr>
            <a:xfrm>
              <a:off x="2731065" y="2809107"/>
              <a:ext cx="400868" cy="523616"/>
              <a:chOff x="6646054" y="1879672"/>
              <a:chExt cx="400868" cy="523616"/>
            </a:xfrm>
          </p:grpSpPr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ECCD5C39-1B3C-4C6F-ADDB-4BAC4965F9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46055" y="1879672"/>
                <a:ext cx="400867" cy="523616"/>
              </a:xfrm>
              <a:prstGeom prst="rect">
                <a:avLst/>
              </a:prstGeom>
            </p:spPr>
          </p:pic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18C6074D-E09B-4933-BC5E-2763F7512F87}"/>
                  </a:ext>
                </a:extLst>
              </p:cNvPr>
              <p:cNvSpPr txBox="1"/>
              <p:nvPr/>
            </p:nvSpPr>
            <p:spPr>
              <a:xfrm>
                <a:off x="6646054" y="1997893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AB4AECB5-EBB9-476E-9B68-C4D82F89E73B}"/>
                </a:ext>
              </a:extLst>
            </p:cNvPr>
            <p:cNvGrpSpPr/>
            <p:nvPr/>
          </p:nvGrpSpPr>
          <p:grpSpPr>
            <a:xfrm>
              <a:off x="3466274" y="3626401"/>
              <a:ext cx="400866" cy="523616"/>
              <a:chOff x="6646054" y="1879672"/>
              <a:chExt cx="400868" cy="523616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44FDB69-6C07-45F6-80B6-381538B7FEA1}"/>
                  </a:ext>
                </a:extLst>
              </p:cNvPr>
              <p:cNvSpPr txBox="1"/>
              <p:nvPr/>
            </p:nvSpPr>
            <p:spPr>
              <a:xfrm>
                <a:off x="6646054" y="1997893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0887EABF-162B-47F8-8686-07086B9667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46055" y="1879672"/>
                <a:ext cx="400867" cy="523616"/>
              </a:xfrm>
              <a:prstGeom prst="rect">
                <a:avLst/>
              </a:prstGeom>
            </p:spPr>
          </p:pic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353D29F-3EFC-4024-8E60-6C33A5989FCC}"/>
                </a:ext>
              </a:extLst>
            </p:cNvPr>
            <p:cNvGrpSpPr/>
            <p:nvPr/>
          </p:nvGrpSpPr>
          <p:grpSpPr>
            <a:xfrm>
              <a:off x="3466274" y="1991815"/>
              <a:ext cx="400866" cy="523616"/>
              <a:chOff x="6646054" y="1879672"/>
              <a:chExt cx="400868" cy="523616"/>
            </a:xfrm>
          </p:grpSpPr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286B86AA-E0DC-4F2B-BB0A-157E7670B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46055" y="1879672"/>
                <a:ext cx="400867" cy="523616"/>
              </a:xfrm>
              <a:prstGeom prst="rect">
                <a:avLst/>
              </a:prstGeom>
            </p:spPr>
          </p:pic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1413210-257C-4D48-A222-D3EC37274197}"/>
                  </a:ext>
                </a:extLst>
              </p:cNvPr>
              <p:cNvSpPr txBox="1"/>
              <p:nvPr/>
            </p:nvSpPr>
            <p:spPr>
              <a:xfrm>
                <a:off x="6646054" y="1997893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7DEC393A-3012-43C1-9F5F-B4DFF6E319CF}"/>
                </a:ext>
              </a:extLst>
            </p:cNvPr>
            <p:cNvGrpSpPr/>
            <p:nvPr/>
          </p:nvGrpSpPr>
          <p:grpSpPr>
            <a:xfrm>
              <a:off x="3466274" y="4443694"/>
              <a:ext cx="400866" cy="523616"/>
              <a:chOff x="6646054" y="1879672"/>
              <a:chExt cx="400868" cy="523616"/>
            </a:xfrm>
          </p:grpSpPr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66737780-1D21-4381-8ED7-C21A87528E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46055" y="1879672"/>
                <a:ext cx="400867" cy="523616"/>
              </a:xfrm>
              <a:prstGeom prst="rect">
                <a:avLst/>
              </a:prstGeom>
            </p:spPr>
          </p:pic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788714D-D2DF-4BFE-8696-54974AEB0B61}"/>
                  </a:ext>
                </a:extLst>
              </p:cNvPr>
              <p:cNvSpPr txBox="1"/>
              <p:nvPr/>
            </p:nvSpPr>
            <p:spPr>
              <a:xfrm>
                <a:off x="6646054" y="1997893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3</a:t>
                </a:r>
                <a:endParaRPr lang="ko-KR" altLang="en-US" dirty="0"/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E83EE5F-041B-4715-B5BD-E8098E92E2B1}"/>
                </a:ext>
              </a:extLst>
            </p:cNvPr>
            <p:cNvGrpSpPr/>
            <p:nvPr/>
          </p:nvGrpSpPr>
          <p:grpSpPr>
            <a:xfrm>
              <a:off x="1995856" y="3626399"/>
              <a:ext cx="400867" cy="523616"/>
              <a:chOff x="5895564" y="3581230"/>
              <a:chExt cx="400867" cy="523616"/>
            </a:xfrm>
          </p:grpSpPr>
          <p:pic>
            <p:nvPicPr>
              <p:cNvPr id="87" name="그림 86">
                <a:extLst>
                  <a:ext uri="{FF2B5EF4-FFF2-40B4-BE49-F238E27FC236}">
                    <a16:creationId xmlns:a16="http://schemas.microsoft.com/office/drawing/2014/main" id="{960214D9-803A-4E14-838C-BC608C53B2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95564" y="3581230"/>
                <a:ext cx="400867" cy="523616"/>
              </a:xfrm>
              <a:prstGeom prst="rect">
                <a:avLst/>
              </a:prstGeom>
            </p:spPr>
          </p:pic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F737CF6F-D28A-423A-9260-FA2BF30C2FA1}"/>
                  </a:ext>
                </a:extLst>
              </p:cNvPr>
              <p:cNvSpPr txBox="1"/>
              <p:nvPr/>
            </p:nvSpPr>
            <p:spPr>
              <a:xfrm>
                <a:off x="5895564" y="3699451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1</a:t>
                </a:r>
                <a:endParaRPr lang="ko-KR" altLang="en-US" dirty="0"/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78C8FEC-8A1B-4193-9490-2726E1A8B519}"/>
                </a:ext>
              </a:extLst>
            </p:cNvPr>
            <p:cNvGrpSpPr/>
            <p:nvPr/>
          </p:nvGrpSpPr>
          <p:grpSpPr>
            <a:xfrm>
              <a:off x="2731066" y="4443692"/>
              <a:ext cx="400866" cy="523616"/>
              <a:chOff x="6646054" y="1879672"/>
              <a:chExt cx="400868" cy="523616"/>
            </a:xfrm>
          </p:grpSpPr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A9AAD159-DE2C-4DCE-A565-2A07886C72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803" b="96885" l="4711" r="92505">
                            <a14:foregroundMark x1="5353" y1="19508" x2="5353" y2="19508"/>
                            <a14:foregroundMark x1="11135" y1="8525" x2="11135" y2="8525"/>
                            <a14:foregroundMark x1="32334" y1="3279" x2="32334" y2="3279"/>
                            <a14:foregroundMark x1="52463" y1="2131" x2="52463" y2="2131"/>
                            <a14:foregroundMark x1="31049" y1="3607" x2="51178" y2="2295"/>
                            <a14:foregroundMark x1="51178" y1="2295" x2="81585" y2="6885"/>
                            <a14:foregroundMark x1="81585" y1="6885" x2="92291" y2="11148"/>
                            <a14:foregroundMark x1="92291" y1="11148" x2="92719" y2="19672"/>
                            <a14:foregroundMark x1="92719" y1="19672" x2="67666" y2="27377"/>
                            <a14:foregroundMark x1="67666" y1="27377" x2="41756" y2="29508"/>
                            <a14:foregroundMark x1="42827" y1="96885" x2="42827" y2="9688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46055" y="1879672"/>
                <a:ext cx="400867" cy="523616"/>
              </a:xfrm>
              <a:prstGeom prst="rect">
                <a:avLst/>
              </a:prstGeom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FB755E7-2FA4-42B8-8175-5D50DC301E0B}"/>
                  </a:ext>
                </a:extLst>
              </p:cNvPr>
              <p:cNvSpPr txBox="1"/>
              <p:nvPr/>
            </p:nvSpPr>
            <p:spPr>
              <a:xfrm>
                <a:off x="6646054" y="1997893"/>
                <a:ext cx="4008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2</a:t>
                </a:r>
                <a:endParaRPr lang="ko-KR" altLang="en-US" dirty="0"/>
              </a:p>
            </p:txBody>
          </p:sp>
        </p:grpSp>
      </p:grp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E4EC1A3D-038E-4ADE-B255-A2F64032FB71}"/>
              </a:ext>
            </a:extLst>
          </p:cNvPr>
          <p:cNvSpPr/>
          <p:nvPr/>
        </p:nvSpPr>
        <p:spPr>
          <a:xfrm>
            <a:off x="1101718" y="1915107"/>
            <a:ext cx="3886201" cy="47254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1EE0BB5-B8B4-4373-B362-75612646B1BF}"/>
              </a:ext>
            </a:extLst>
          </p:cNvPr>
          <p:cNvSpPr/>
          <p:nvPr/>
        </p:nvSpPr>
        <p:spPr>
          <a:xfrm>
            <a:off x="5517368" y="1915107"/>
            <a:ext cx="5634724" cy="47254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98" name="제목 1">
            <a:extLst>
              <a:ext uri="{FF2B5EF4-FFF2-40B4-BE49-F238E27FC236}">
                <a16:creationId xmlns:a16="http://schemas.microsoft.com/office/drawing/2014/main" id="{F65AA49C-200F-44FC-923D-665E9FFC06F1}"/>
              </a:ext>
            </a:extLst>
          </p:cNvPr>
          <p:cNvSpPr txBox="1">
            <a:spLocks/>
          </p:cNvSpPr>
          <p:nvPr/>
        </p:nvSpPr>
        <p:spPr>
          <a:xfrm>
            <a:off x="224841" y="69721"/>
            <a:ext cx="4162042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4. </a:t>
            </a:r>
            <a:r>
              <a:rPr lang="ko-KR" altLang="en-US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분석결과</a:t>
            </a: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65BB0A2F-A052-47E5-A4E8-86BE4FC90D69}"/>
              </a:ext>
            </a:extLst>
          </p:cNvPr>
          <p:cNvGrpSpPr/>
          <p:nvPr/>
        </p:nvGrpSpPr>
        <p:grpSpPr>
          <a:xfrm>
            <a:off x="737417" y="1134351"/>
            <a:ext cx="257666" cy="646331"/>
            <a:chOff x="4375773" y="1943243"/>
            <a:chExt cx="792715" cy="1988451"/>
          </a:xfrm>
        </p:grpSpPr>
        <p:grpSp>
          <p:nvGrpSpPr>
            <p:cNvPr id="100" name="Group 8">
              <a:extLst>
                <a:ext uri="{FF2B5EF4-FFF2-40B4-BE49-F238E27FC236}">
                  <a16:creationId xmlns:a16="http://schemas.microsoft.com/office/drawing/2014/main" id="{C8C3AF33-9702-47A4-8B0C-A9FE68D01309}"/>
                </a:ext>
              </a:extLst>
            </p:cNvPr>
            <p:cNvGrpSpPr/>
            <p:nvPr/>
          </p:nvGrpSpPr>
          <p:grpSpPr>
            <a:xfrm flipH="1">
              <a:off x="4516298" y="3441152"/>
              <a:ext cx="511666" cy="490542"/>
              <a:chOff x="4964627" y="3703863"/>
              <a:chExt cx="393594" cy="377344"/>
            </a:xfrm>
            <a:solidFill>
              <a:schemeClr val="tx2">
                <a:lumMod val="50000"/>
                <a:alpha val="70000"/>
              </a:schemeClr>
            </a:solidFill>
          </p:grpSpPr>
          <p:sp>
            <p:nvSpPr>
              <p:cNvPr id="105" name="Oval 1">
                <a:extLst>
                  <a:ext uri="{FF2B5EF4-FFF2-40B4-BE49-F238E27FC236}">
                    <a16:creationId xmlns:a16="http://schemas.microsoft.com/office/drawing/2014/main" id="{9D4B69AF-B182-4FFA-A6D6-CE19F5E956C8}"/>
                  </a:ext>
                </a:extLst>
              </p:cNvPr>
              <p:cNvSpPr/>
              <p:nvPr/>
            </p:nvSpPr>
            <p:spPr>
              <a:xfrm flipH="1">
                <a:off x="4977747" y="3794659"/>
                <a:ext cx="36735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6" name="Oval 1">
                <a:extLst>
                  <a:ext uri="{FF2B5EF4-FFF2-40B4-BE49-F238E27FC236}">
                    <a16:creationId xmlns:a16="http://schemas.microsoft.com/office/drawing/2014/main" id="{1ACFF102-E44C-449C-8E2F-2B109A4806EE}"/>
                  </a:ext>
                </a:extLst>
              </p:cNvPr>
              <p:cNvSpPr/>
              <p:nvPr/>
            </p:nvSpPr>
            <p:spPr>
              <a:xfrm flipH="1">
                <a:off x="5017106" y="3976249"/>
                <a:ext cx="288634" cy="104958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7" name="Oval 1">
                <a:extLst>
                  <a:ext uri="{FF2B5EF4-FFF2-40B4-BE49-F238E27FC236}">
                    <a16:creationId xmlns:a16="http://schemas.microsoft.com/office/drawing/2014/main" id="{1428B63A-DD42-4B07-AC39-9B40D17B558A}"/>
                  </a:ext>
                </a:extLst>
              </p:cNvPr>
              <p:cNvSpPr/>
              <p:nvPr/>
            </p:nvSpPr>
            <p:spPr>
              <a:xfrm flipH="1">
                <a:off x="4990867" y="3885454"/>
                <a:ext cx="34111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8" name="Oval 1">
                <a:extLst>
                  <a:ext uri="{FF2B5EF4-FFF2-40B4-BE49-F238E27FC236}">
                    <a16:creationId xmlns:a16="http://schemas.microsoft.com/office/drawing/2014/main" id="{EC089B17-973F-4DAE-BBA2-170B4AA3A41A}"/>
                  </a:ext>
                </a:extLst>
              </p:cNvPr>
              <p:cNvSpPr/>
              <p:nvPr/>
            </p:nvSpPr>
            <p:spPr>
              <a:xfrm flipH="1">
                <a:off x="4964627" y="3703863"/>
                <a:ext cx="39359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101" name="Group 13">
              <a:extLst>
                <a:ext uri="{FF2B5EF4-FFF2-40B4-BE49-F238E27FC236}">
                  <a16:creationId xmlns:a16="http://schemas.microsoft.com/office/drawing/2014/main" id="{24F6EA27-E982-47AD-A8DA-C1B3B894249D}"/>
                </a:ext>
              </a:extLst>
            </p:cNvPr>
            <p:cNvGrpSpPr/>
            <p:nvPr/>
          </p:nvGrpSpPr>
          <p:grpSpPr>
            <a:xfrm>
              <a:off x="4375773" y="1943243"/>
              <a:ext cx="792715" cy="1360145"/>
              <a:chOff x="4874689" y="2348880"/>
              <a:chExt cx="914401" cy="1354872"/>
            </a:xfrm>
            <a:solidFill>
              <a:srgbClr val="90C221"/>
            </a:solidFill>
          </p:grpSpPr>
          <p:sp>
            <p:nvSpPr>
              <p:cNvPr id="102" name="Block Arc 14">
                <a:extLst>
                  <a:ext uri="{FF2B5EF4-FFF2-40B4-BE49-F238E27FC236}">
                    <a16:creationId xmlns:a16="http://schemas.microsoft.com/office/drawing/2014/main" id="{FCACB632-E461-4D50-8EB1-FCA6D384C062}"/>
                  </a:ext>
                </a:extLst>
              </p:cNvPr>
              <p:cNvSpPr/>
              <p:nvPr/>
            </p:nvSpPr>
            <p:spPr>
              <a:xfrm>
                <a:off x="4874690" y="2348880"/>
                <a:ext cx="914400" cy="914400"/>
              </a:xfrm>
              <a:prstGeom prst="blockArc">
                <a:avLst/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Round Same Side Corner Rectangle 30">
                <a:extLst>
                  <a:ext uri="{FF2B5EF4-FFF2-40B4-BE49-F238E27FC236}">
                    <a16:creationId xmlns:a16="http://schemas.microsoft.com/office/drawing/2014/main" id="{519EC2F7-94E8-4ECC-90A1-B8D0433260D7}"/>
                  </a:ext>
                </a:extLst>
              </p:cNvPr>
              <p:cNvSpPr/>
              <p:nvPr/>
            </p:nvSpPr>
            <p:spPr>
              <a:xfrm rot="10800000">
                <a:off x="4874689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4" name="Round Same Side Corner Rectangle 33">
                <a:extLst>
                  <a:ext uri="{FF2B5EF4-FFF2-40B4-BE49-F238E27FC236}">
                    <a16:creationId xmlns:a16="http://schemas.microsoft.com/office/drawing/2014/main" id="{3F786758-8FE7-4584-A191-3BDC464DFD0F}"/>
                  </a:ext>
                </a:extLst>
              </p:cNvPr>
              <p:cNvSpPr/>
              <p:nvPr/>
            </p:nvSpPr>
            <p:spPr>
              <a:xfrm rot="10800000">
                <a:off x="5560582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364144F9-227D-4586-B9FA-A8070DD3192E}"/>
              </a:ext>
            </a:extLst>
          </p:cNvPr>
          <p:cNvGrpSpPr/>
          <p:nvPr/>
        </p:nvGrpSpPr>
        <p:grpSpPr>
          <a:xfrm>
            <a:off x="0" y="0"/>
            <a:ext cx="12192000" cy="983635"/>
            <a:chOff x="0" y="0"/>
            <a:chExt cx="12192000" cy="1036320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E69619D1-9170-4B62-AEFA-4616C31385AA}"/>
                </a:ext>
              </a:extLst>
            </p:cNvPr>
            <p:cNvSpPr/>
            <p:nvPr/>
          </p:nvSpPr>
          <p:spPr>
            <a:xfrm>
              <a:off x="0" y="0"/>
              <a:ext cx="12192000" cy="1036320"/>
            </a:xfrm>
            <a:prstGeom prst="rect">
              <a:avLst/>
            </a:prstGeom>
            <a:solidFill>
              <a:srgbClr val="00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B92CC106-8E52-411D-BEEA-7B40231C97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7284" r="12734" b="5451"/>
            <a:stretch/>
          </p:blipFill>
          <p:spPr>
            <a:xfrm>
              <a:off x="9936480" y="0"/>
              <a:ext cx="2255520" cy="1036320"/>
            </a:xfrm>
            <a:prstGeom prst="rect">
              <a:avLst/>
            </a:prstGeom>
          </p:spPr>
        </p:pic>
      </p:grpSp>
      <p:sp>
        <p:nvSpPr>
          <p:cNvPr id="113" name="제목 1">
            <a:extLst>
              <a:ext uri="{FF2B5EF4-FFF2-40B4-BE49-F238E27FC236}">
                <a16:creationId xmlns:a16="http://schemas.microsoft.com/office/drawing/2014/main" id="{3D84DFA2-6144-4F5F-A055-C345A4FA4F58}"/>
              </a:ext>
            </a:extLst>
          </p:cNvPr>
          <p:cNvSpPr txBox="1">
            <a:spLocks/>
          </p:cNvSpPr>
          <p:nvPr/>
        </p:nvSpPr>
        <p:spPr>
          <a:xfrm>
            <a:off x="219384" y="53659"/>
            <a:ext cx="4162042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4. </a:t>
            </a:r>
            <a:r>
              <a:rPr lang="ko-KR" altLang="en-US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분석결과</a:t>
            </a:r>
          </a:p>
        </p:txBody>
      </p:sp>
    </p:spTree>
    <p:extLst>
      <p:ext uri="{BB962C8B-B14F-4D97-AF65-F5344CB8AC3E}">
        <p14:creationId xmlns:p14="http://schemas.microsoft.com/office/powerpoint/2010/main" val="2382015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27F4C7C-E301-4A76-A9AC-86F6D821FDC5}"/>
              </a:ext>
            </a:extLst>
          </p:cNvPr>
          <p:cNvSpPr/>
          <p:nvPr/>
        </p:nvSpPr>
        <p:spPr>
          <a:xfrm>
            <a:off x="1151363" y="2030215"/>
            <a:ext cx="2964225" cy="4690552"/>
          </a:xfrm>
          <a:prstGeom prst="roundRect">
            <a:avLst/>
          </a:prstGeom>
          <a:ln w="38100">
            <a:solidFill>
              <a:srgbClr val="0AA6ED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15C9F35F-FDEC-4B0D-8B30-8C35773D42E9}"/>
              </a:ext>
            </a:extLst>
          </p:cNvPr>
          <p:cNvSpPr txBox="1">
            <a:spLocks/>
          </p:cNvSpPr>
          <p:nvPr/>
        </p:nvSpPr>
        <p:spPr>
          <a:xfrm>
            <a:off x="219458" y="145923"/>
            <a:ext cx="10905066" cy="346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4. </a:t>
            </a:r>
            <a:r>
              <a:rPr lang="ko-KR" altLang="en-US" sz="24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분석 결과</a:t>
            </a:r>
          </a:p>
        </p:txBody>
      </p:sp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2588A958-2AAE-4720-ACC1-FD9F4D52C5C0}"/>
              </a:ext>
            </a:extLst>
          </p:cNvPr>
          <p:cNvSpPr txBox="1">
            <a:spLocks/>
          </p:cNvSpPr>
          <p:nvPr/>
        </p:nvSpPr>
        <p:spPr>
          <a:xfrm>
            <a:off x="9355123" y="75501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7C35AA06-5F22-4BC2-B40C-D07DE322E8DE}" type="slidenum">
              <a:rPr lang="ko-KR" altLang="en-US" sz="1200" smtClean="0">
                <a:solidFill>
                  <a:schemeClr val="bg1"/>
                </a:solidFill>
              </a:rPr>
              <a:pPr algn="r"/>
              <a:t>9</a:t>
            </a:fld>
            <a:endParaRPr lang="ko-KR" altLang="en-US" sz="1200">
              <a:solidFill>
                <a:schemeClr val="bg1"/>
              </a:solidFill>
            </a:endParaRPr>
          </a:p>
        </p:txBody>
      </p:sp>
      <p:graphicFrame>
        <p:nvGraphicFramePr>
          <p:cNvPr id="56" name="차트 55">
            <a:extLst>
              <a:ext uri="{FF2B5EF4-FFF2-40B4-BE49-F238E27FC236}">
                <a16:creationId xmlns:a16="http://schemas.microsoft.com/office/drawing/2014/main" id="{C32CEC91-29F8-4C86-9612-67B6259E8A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1466586"/>
              </p:ext>
            </p:extLst>
          </p:nvPr>
        </p:nvGraphicFramePr>
        <p:xfrm>
          <a:off x="1212099" y="3650130"/>
          <a:ext cx="2837330" cy="27674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8EFF707-1CD9-4032-BB65-E472E7BC8310}"/>
              </a:ext>
            </a:extLst>
          </p:cNvPr>
          <p:cNvSpPr txBox="1"/>
          <p:nvPr/>
        </p:nvSpPr>
        <p:spPr>
          <a:xfrm>
            <a:off x="1189033" y="2927345"/>
            <a:ext cx="2673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생산이 많은 경로와 적은 </a:t>
            </a:r>
            <a:r>
              <a:rPr lang="ko-KR" altLang="en-US" sz="14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경로두</a:t>
            </a: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집단으로 나눠 불량률 비교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21A822B-AF5F-4CC8-82EB-2AFFEBD35479}"/>
              </a:ext>
            </a:extLst>
          </p:cNvPr>
          <p:cNvSpPr/>
          <p:nvPr/>
        </p:nvSpPr>
        <p:spPr>
          <a:xfrm>
            <a:off x="4649255" y="2030215"/>
            <a:ext cx="2964225" cy="4690552"/>
          </a:xfrm>
          <a:prstGeom prst="roundRect">
            <a:avLst/>
          </a:prstGeom>
          <a:ln w="38100">
            <a:solidFill>
              <a:srgbClr val="0AA6ED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9F85FDF-92FD-4C15-84E9-8FA72AD69CDD}"/>
              </a:ext>
            </a:extLst>
          </p:cNvPr>
          <p:cNvSpPr/>
          <p:nvPr/>
        </p:nvSpPr>
        <p:spPr>
          <a:xfrm>
            <a:off x="8147415" y="2030215"/>
            <a:ext cx="2964225" cy="4690552"/>
          </a:xfrm>
          <a:prstGeom prst="roundRect">
            <a:avLst/>
          </a:prstGeom>
          <a:ln w="38100">
            <a:solidFill>
              <a:srgbClr val="0AA6ED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잘린 대각선 방향 모서리 17">
            <a:extLst>
              <a:ext uri="{FF2B5EF4-FFF2-40B4-BE49-F238E27FC236}">
                <a16:creationId xmlns:a16="http://schemas.microsoft.com/office/drawing/2014/main" id="{65E238A9-BA27-4F85-A7DC-0A877AFD8103}"/>
              </a:ext>
            </a:extLst>
          </p:cNvPr>
          <p:cNvSpPr/>
          <p:nvPr/>
        </p:nvSpPr>
        <p:spPr>
          <a:xfrm>
            <a:off x="4631572" y="1864994"/>
            <a:ext cx="3002400" cy="972000"/>
          </a:xfrm>
          <a:prstGeom prst="snip2DiagRect">
            <a:avLst/>
          </a:prstGeom>
          <a:solidFill>
            <a:srgbClr val="0AA6ED"/>
          </a:solidFill>
          <a:ln>
            <a:solidFill>
              <a:srgbClr val="0AA6ED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pc="-12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생산량과 결함수로 불량률 계산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520C638-75DA-4B62-930F-3D5B402FC46D}"/>
              </a:ext>
            </a:extLst>
          </p:cNvPr>
          <p:cNvCxnSpPr/>
          <p:nvPr/>
        </p:nvCxnSpPr>
        <p:spPr>
          <a:xfrm>
            <a:off x="1813048" y="5317685"/>
            <a:ext cx="2049709" cy="0"/>
          </a:xfrm>
          <a:prstGeom prst="line">
            <a:avLst/>
          </a:prstGeom>
          <a:ln w="19050" cap="flat" cmpd="sng" algn="ctr">
            <a:solidFill>
              <a:schemeClr val="accent2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8F4C09C8-87DF-4DCD-848E-E4CDA661A335}"/>
              </a:ext>
            </a:extLst>
          </p:cNvPr>
          <p:cNvCxnSpPr>
            <a:cxnSpLocks/>
            <a:stCxn id="25" idx="2"/>
          </p:cNvCxnSpPr>
          <p:nvPr/>
        </p:nvCxnSpPr>
        <p:spPr>
          <a:xfrm rot="16200000" flipH="1">
            <a:off x="2585736" y="4623806"/>
            <a:ext cx="977772" cy="409990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7C334FA-7649-4F24-883E-B40E40001BE2}"/>
              </a:ext>
            </a:extLst>
          </p:cNvPr>
          <p:cNvSpPr txBox="1"/>
          <p:nvPr/>
        </p:nvSpPr>
        <p:spPr>
          <a:xfrm>
            <a:off x="2175582" y="4062916"/>
            <a:ext cx="1388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중앙값 </a:t>
            </a:r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56,316</a:t>
            </a:r>
            <a:endParaRPr lang="ko-KR" altLang="en-US" sz="1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673606-8D29-45FD-8DD7-95A60C86ADBA}"/>
              </a:ext>
            </a:extLst>
          </p:cNvPr>
          <p:cNvSpPr txBox="1"/>
          <p:nvPr/>
        </p:nvSpPr>
        <p:spPr>
          <a:xfrm>
            <a:off x="4873282" y="2925540"/>
            <a:ext cx="2511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경로별</a:t>
            </a:r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총 </a:t>
            </a:r>
            <a:r>
              <a:rPr lang="ko-KR" altLang="en-US" sz="12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불량칩</a:t>
            </a:r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</a:t>
            </a:r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/ </a:t>
            </a:r>
            <a:r>
              <a:rPr lang="ko-KR" altLang="en-US" sz="12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경로별</a:t>
            </a:r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총 생산량</a:t>
            </a:r>
            <a:endParaRPr lang="en-US" altLang="ko-KR" sz="12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algn="ctr"/>
            <a:r>
              <a:rPr lang="en-US" altLang="ko-KR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= </a:t>
            </a:r>
            <a:r>
              <a:rPr lang="ko-KR" altLang="en-US" sz="12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경로별</a:t>
            </a:r>
            <a:r>
              <a:rPr lang="ko-KR" altLang="en-US" sz="12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총 칩 불량률</a:t>
            </a:r>
          </a:p>
        </p:txBody>
      </p:sp>
      <p:graphicFrame>
        <p:nvGraphicFramePr>
          <p:cNvPr id="39" name="차트 38">
            <a:extLst>
              <a:ext uri="{FF2B5EF4-FFF2-40B4-BE49-F238E27FC236}">
                <a16:creationId xmlns:a16="http://schemas.microsoft.com/office/drawing/2014/main" id="{D6EB9A1C-7EE0-4F4C-BC41-7B9EB33755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8163632"/>
              </p:ext>
            </p:extLst>
          </p:nvPr>
        </p:nvGraphicFramePr>
        <p:xfrm>
          <a:off x="4733114" y="4777110"/>
          <a:ext cx="2836800" cy="18198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0" name="차트 39">
            <a:extLst>
              <a:ext uri="{FF2B5EF4-FFF2-40B4-BE49-F238E27FC236}">
                <a16:creationId xmlns:a16="http://schemas.microsoft.com/office/drawing/2014/main" id="{4AD733A4-A108-47B6-AB61-284AA0DFF7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9421672"/>
              </p:ext>
            </p:extLst>
          </p:nvPr>
        </p:nvGraphicFramePr>
        <p:xfrm>
          <a:off x="4727270" y="3285905"/>
          <a:ext cx="2837330" cy="15838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3" name="TextBox 42">
            <a:extLst>
              <a:ext uri="{FF2B5EF4-FFF2-40B4-BE49-F238E27FC236}">
                <a16:creationId xmlns:a16="http://schemas.microsoft.com/office/drawing/2014/main" id="{E68B9569-887E-4424-9D6A-7917AC0E258E}"/>
              </a:ext>
            </a:extLst>
          </p:cNvPr>
          <p:cNvSpPr txBox="1"/>
          <p:nvPr/>
        </p:nvSpPr>
        <p:spPr>
          <a:xfrm>
            <a:off x="8282875" y="2927345"/>
            <a:ext cx="2673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생산량이 많은 공정일 때 불량률 상승</a:t>
            </a:r>
          </a:p>
        </p:txBody>
      </p:sp>
      <p:graphicFrame>
        <p:nvGraphicFramePr>
          <p:cNvPr id="38" name="표 40">
            <a:extLst>
              <a:ext uri="{FF2B5EF4-FFF2-40B4-BE49-F238E27FC236}">
                <a16:creationId xmlns:a16="http://schemas.microsoft.com/office/drawing/2014/main" id="{3A9A0F7A-62A6-4823-8689-6D9C62EDDA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126329"/>
              </p:ext>
            </p:extLst>
          </p:nvPr>
        </p:nvGraphicFramePr>
        <p:xfrm>
          <a:off x="8373638" y="3675621"/>
          <a:ext cx="2511777" cy="158382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37259">
                  <a:extLst>
                    <a:ext uri="{9D8B030D-6E8A-4147-A177-3AD203B41FA5}">
                      <a16:colId xmlns:a16="http://schemas.microsoft.com/office/drawing/2014/main" val="2828265570"/>
                    </a:ext>
                  </a:extLst>
                </a:gridCol>
                <a:gridCol w="837259">
                  <a:extLst>
                    <a:ext uri="{9D8B030D-6E8A-4147-A177-3AD203B41FA5}">
                      <a16:colId xmlns:a16="http://schemas.microsoft.com/office/drawing/2014/main" val="958838549"/>
                    </a:ext>
                  </a:extLst>
                </a:gridCol>
                <a:gridCol w="837259">
                  <a:extLst>
                    <a:ext uri="{9D8B030D-6E8A-4147-A177-3AD203B41FA5}">
                      <a16:colId xmlns:a16="http://schemas.microsoft.com/office/drawing/2014/main" val="1309440784"/>
                    </a:ext>
                  </a:extLst>
                </a:gridCol>
              </a:tblGrid>
              <a:tr h="5279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구분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중앙값 이상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pc="-100" baseline="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중앙값 이하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9768072"/>
                  </a:ext>
                </a:extLst>
              </a:tr>
              <a:tr h="5279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총 생산량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2,688,006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1,002,858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154027"/>
                  </a:ext>
                </a:extLst>
              </a:tr>
              <a:tr h="5279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총 불량수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127,402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고딕OTF" panose="020D0604000000000000" pitchFamily="34" charset="-127"/>
                          <a:ea typeface="나눔고딕OTF" panose="020D0604000000000000" pitchFamily="34" charset="-127"/>
                        </a:rPr>
                        <a:t>48,236</a:t>
                      </a:r>
                      <a:endParaRPr lang="ko-KR" altLang="en-US" sz="1200" dirty="0">
                        <a:latin typeface="나눔고딕OTF" panose="020D0604000000000000" pitchFamily="34" charset="-127"/>
                        <a:ea typeface="나눔고딕OTF" panose="020D0604000000000000" pitchFamily="34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4880374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1B7D7233-45B8-44D8-A2DC-4711827ABE66}"/>
              </a:ext>
            </a:extLst>
          </p:cNvPr>
          <p:cNvSpPr txBox="1"/>
          <p:nvPr/>
        </p:nvSpPr>
        <p:spPr>
          <a:xfrm>
            <a:off x="9184943" y="5271310"/>
            <a:ext cx="18556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단위 </a:t>
            </a:r>
            <a:r>
              <a:rPr lang="en-US" altLang="ko-KR" sz="105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</a:t>
            </a:r>
            <a:r>
              <a:rPr lang="ko-KR" altLang="en-US" sz="105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 </a:t>
            </a:r>
            <a:r>
              <a:rPr lang="en-US" altLang="ko-KR" sz="105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/ </a:t>
            </a:r>
            <a:r>
              <a:rPr lang="ko-KR" altLang="en-US" sz="105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중앙값 </a:t>
            </a:r>
            <a:r>
              <a:rPr lang="en-US" altLang="ko-KR" sz="105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: 56,316</a:t>
            </a:r>
            <a:endParaRPr lang="ko-KR" altLang="en-US" sz="105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D0DBBD-DCC8-43F0-85E9-97C31071D64B}"/>
              </a:ext>
            </a:extLst>
          </p:cNvPr>
          <p:cNvSpPr txBox="1"/>
          <p:nvPr/>
        </p:nvSpPr>
        <p:spPr>
          <a:xfrm>
            <a:off x="8374240" y="5579354"/>
            <a:ext cx="2538961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>
                <a:latin typeface="나눔고딕OTF" panose="020D0604000000000000" pitchFamily="34" charset="-127"/>
                <a:ea typeface="나눔고딕OTF" panose="020D0604000000000000" pitchFamily="34" charset="-127"/>
              </a:rPr>
              <a:t>chisq</a:t>
            </a: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 = 7.204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P-value = 0.007</a:t>
            </a:r>
            <a:endParaRPr lang="ko-KR" altLang="en-US" sz="1400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F593B4-6F71-48B3-B412-6BF0F66C313A}"/>
              </a:ext>
            </a:extLst>
          </p:cNvPr>
          <p:cNvSpPr txBox="1"/>
          <p:nvPr/>
        </p:nvSpPr>
        <p:spPr>
          <a:xfrm>
            <a:off x="1151363" y="1101373"/>
            <a:ext cx="11304104" cy="69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10000"/>
              </a:lnSpc>
            </a:pPr>
            <a:r>
              <a:rPr lang="ko-KR" altLang="en-US">
                <a:latin typeface="나눔고딕OTF" panose="020D0604000000000000" pitchFamily="34" charset="-127"/>
                <a:ea typeface="나눔고딕OTF" panose="020D0604000000000000" pitchFamily="34" charset="-127"/>
              </a:rPr>
              <a:t>챔버 경로별 총 생산량과 불량률 비교 결과 총 생산량이 많을수록 불량률도 높게 나타나기 때문에 </a:t>
            </a:r>
            <a:endParaRPr lang="en-US" altLang="ko-KR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pPr latinLnBrk="0">
              <a:lnSpc>
                <a:spcPct val="110000"/>
              </a:lnSpc>
            </a:pPr>
            <a:r>
              <a:rPr lang="ko-KR" altLang="en-US">
                <a:latin typeface="나눔고딕OTF" panose="020D0604000000000000" pitchFamily="34" charset="-127"/>
                <a:ea typeface="나눔고딕OTF" panose="020D0604000000000000" pitchFamily="34" charset="-127"/>
              </a:rPr>
              <a:t>챔버 경로별 부하에 따른 </a:t>
            </a:r>
            <a:r>
              <a:rPr lang="ko-KR" altLang="en-US" b="1">
                <a:solidFill>
                  <a:schemeClr val="accent6">
                    <a:lumMod val="75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최적 생산 경로 조정 필요</a:t>
            </a:r>
            <a:endParaRPr lang="en-US" altLang="ko-KR" b="1" dirty="0">
              <a:solidFill>
                <a:schemeClr val="accent6">
                  <a:lumMod val="75000"/>
                </a:schemeClr>
              </a:solidFill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6" name="사각형: 위쪽 모서리의 한쪽은 둥글고 다른 한쪽은 잘림 5">
            <a:extLst>
              <a:ext uri="{FF2B5EF4-FFF2-40B4-BE49-F238E27FC236}">
                <a16:creationId xmlns:a16="http://schemas.microsoft.com/office/drawing/2014/main" id="{B9013125-DBE8-4FC3-8396-C894B22404B1}"/>
              </a:ext>
            </a:extLst>
          </p:cNvPr>
          <p:cNvSpPr/>
          <p:nvPr/>
        </p:nvSpPr>
        <p:spPr>
          <a:xfrm>
            <a:off x="1132314" y="1860332"/>
            <a:ext cx="3002400" cy="972000"/>
          </a:xfrm>
          <a:prstGeom prst="snipRoundRect">
            <a:avLst/>
          </a:prstGeom>
          <a:solidFill>
            <a:srgbClr val="0AA6ED"/>
          </a:solidFill>
          <a:ln>
            <a:solidFill>
              <a:srgbClr val="0AA6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챔버 </a:t>
            </a:r>
            <a:r>
              <a:rPr lang="ko-KR" altLang="en-US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경로별</a:t>
            </a:r>
            <a:r>
              <a:rPr lang="ko-KR" altLang="en-US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생산량 추이</a:t>
            </a:r>
          </a:p>
        </p:txBody>
      </p:sp>
      <p:pic>
        <p:nvPicPr>
          <p:cNvPr id="29" name="그림 28" descr="나이프이(가) 표시된 사진&#10;&#10;자동 생성된 설명">
            <a:extLst>
              <a:ext uri="{FF2B5EF4-FFF2-40B4-BE49-F238E27FC236}">
                <a16:creationId xmlns:a16="http://schemas.microsoft.com/office/drawing/2014/main" id="{0185AD1D-9987-4C87-99CB-A294833FB7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236999" y="4652342"/>
            <a:ext cx="1784345" cy="437999"/>
          </a:xfrm>
          <a:prstGeom prst="rect">
            <a:avLst/>
          </a:prstGeom>
        </p:spPr>
      </p:pic>
      <p:sp>
        <p:nvSpPr>
          <p:cNvPr id="30" name="사각형: 위쪽 모서리의 한쪽은 둥글고 다른 한쪽은 잘림 29">
            <a:extLst>
              <a:ext uri="{FF2B5EF4-FFF2-40B4-BE49-F238E27FC236}">
                <a16:creationId xmlns:a16="http://schemas.microsoft.com/office/drawing/2014/main" id="{9B84239B-8434-456E-B957-88AA04D6334B}"/>
              </a:ext>
            </a:extLst>
          </p:cNvPr>
          <p:cNvSpPr/>
          <p:nvPr/>
        </p:nvSpPr>
        <p:spPr>
          <a:xfrm>
            <a:off x="8132284" y="1867330"/>
            <a:ext cx="2998800" cy="972000"/>
          </a:xfrm>
          <a:prstGeom prst="snipRoundRect">
            <a:avLst/>
          </a:prstGeom>
          <a:solidFill>
            <a:srgbClr val="0AA6ED"/>
          </a:solidFill>
          <a:ln>
            <a:noFill/>
          </a:ln>
          <a:scene3d>
            <a:camera prst="orthographicFront">
              <a:rot lat="10800000" lon="10800000" rev="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>
            <a:flatTx/>
          </a:bodyPr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카이제곱</a:t>
            </a:r>
            <a:r>
              <a:rPr lang="ko-KR" altLang="en-US" dirty="0">
                <a:solidFill>
                  <a:schemeClr val="tx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 검정 결과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64EEE10-A11A-47F8-95E1-F9B786A17BB1}"/>
              </a:ext>
            </a:extLst>
          </p:cNvPr>
          <p:cNvGrpSpPr/>
          <p:nvPr/>
        </p:nvGrpSpPr>
        <p:grpSpPr>
          <a:xfrm>
            <a:off x="0" y="0"/>
            <a:ext cx="12192000" cy="983635"/>
            <a:chOff x="0" y="0"/>
            <a:chExt cx="12192000" cy="1036320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8030C3B-AC55-470E-AF66-703BB87B2848}"/>
                </a:ext>
              </a:extLst>
            </p:cNvPr>
            <p:cNvSpPr/>
            <p:nvPr/>
          </p:nvSpPr>
          <p:spPr>
            <a:xfrm>
              <a:off x="0" y="0"/>
              <a:ext cx="12192000" cy="1036320"/>
            </a:xfrm>
            <a:prstGeom prst="rect">
              <a:avLst/>
            </a:prstGeom>
            <a:solidFill>
              <a:srgbClr val="0085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1C985EC8-A4A4-4572-9E5D-CF08852C74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7284" r="12734" b="5451"/>
            <a:stretch/>
          </p:blipFill>
          <p:spPr>
            <a:xfrm>
              <a:off x="9936480" y="0"/>
              <a:ext cx="2255520" cy="1036320"/>
            </a:xfrm>
            <a:prstGeom prst="rect">
              <a:avLst/>
            </a:prstGeom>
          </p:spPr>
        </p:pic>
      </p:grpSp>
      <p:sp>
        <p:nvSpPr>
          <p:cNvPr id="36" name="제목 1">
            <a:extLst>
              <a:ext uri="{FF2B5EF4-FFF2-40B4-BE49-F238E27FC236}">
                <a16:creationId xmlns:a16="http://schemas.microsoft.com/office/drawing/2014/main" id="{80CC4F90-5BC7-4970-AACB-620B6DFCDE1C}"/>
              </a:ext>
            </a:extLst>
          </p:cNvPr>
          <p:cNvSpPr txBox="1">
            <a:spLocks/>
          </p:cNvSpPr>
          <p:nvPr/>
        </p:nvSpPr>
        <p:spPr>
          <a:xfrm>
            <a:off x="219384" y="53659"/>
            <a:ext cx="4162042" cy="8858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4. </a:t>
            </a:r>
            <a:r>
              <a:rPr lang="ko-KR" altLang="en-US" sz="3600" b="1" dirty="0">
                <a:solidFill>
                  <a:schemeClr val="bg1"/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rPr>
              <a:t>분석결과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20F1AB2-7685-4C7D-A55E-3203E80BABE8}"/>
              </a:ext>
            </a:extLst>
          </p:cNvPr>
          <p:cNvGrpSpPr/>
          <p:nvPr/>
        </p:nvGrpSpPr>
        <p:grpSpPr>
          <a:xfrm>
            <a:off x="746381" y="1120593"/>
            <a:ext cx="257666" cy="646331"/>
            <a:chOff x="4375773" y="1943243"/>
            <a:chExt cx="792715" cy="1988451"/>
          </a:xfrm>
        </p:grpSpPr>
        <p:grpSp>
          <p:nvGrpSpPr>
            <p:cNvPr id="44" name="Group 8">
              <a:extLst>
                <a:ext uri="{FF2B5EF4-FFF2-40B4-BE49-F238E27FC236}">
                  <a16:creationId xmlns:a16="http://schemas.microsoft.com/office/drawing/2014/main" id="{F9B4A47E-CA7D-493E-99AD-2844238C9372}"/>
                </a:ext>
              </a:extLst>
            </p:cNvPr>
            <p:cNvGrpSpPr/>
            <p:nvPr/>
          </p:nvGrpSpPr>
          <p:grpSpPr>
            <a:xfrm flipH="1">
              <a:off x="4516298" y="3441152"/>
              <a:ext cx="511666" cy="490542"/>
              <a:chOff x="4964627" y="3703863"/>
              <a:chExt cx="393594" cy="377344"/>
            </a:xfrm>
            <a:solidFill>
              <a:schemeClr val="tx2">
                <a:lumMod val="50000"/>
                <a:alpha val="70000"/>
              </a:schemeClr>
            </a:solidFill>
          </p:grpSpPr>
          <p:sp>
            <p:nvSpPr>
              <p:cNvPr id="49" name="Oval 1">
                <a:extLst>
                  <a:ext uri="{FF2B5EF4-FFF2-40B4-BE49-F238E27FC236}">
                    <a16:creationId xmlns:a16="http://schemas.microsoft.com/office/drawing/2014/main" id="{07F88172-192B-4FB4-B542-0859E9AF71FD}"/>
                  </a:ext>
                </a:extLst>
              </p:cNvPr>
              <p:cNvSpPr/>
              <p:nvPr/>
            </p:nvSpPr>
            <p:spPr>
              <a:xfrm flipH="1">
                <a:off x="4977747" y="3794659"/>
                <a:ext cx="36735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20008" h="164304">
                    <a:moveTo>
                      <a:pt x="852708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5"/>
                    </a:lnTo>
                    <a:cubicBezTo>
                      <a:pt x="0" y="134173"/>
                      <a:pt x="30131" y="164304"/>
                      <a:pt x="67299" y="164304"/>
                    </a:cubicBezTo>
                    <a:lnTo>
                      <a:pt x="852708" y="164304"/>
                    </a:lnTo>
                    <a:cubicBezTo>
                      <a:pt x="889877" y="164304"/>
                      <a:pt x="920008" y="134173"/>
                      <a:pt x="920008" y="97005"/>
                    </a:cubicBezTo>
                    <a:lnTo>
                      <a:pt x="920008" y="67299"/>
                    </a:lnTo>
                    <a:cubicBezTo>
                      <a:pt x="920008" y="30131"/>
                      <a:pt x="889877" y="0"/>
                      <a:pt x="85270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0" name="Oval 1">
                <a:extLst>
                  <a:ext uri="{FF2B5EF4-FFF2-40B4-BE49-F238E27FC236}">
                    <a16:creationId xmlns:a16="http://schemas.microsoft.com/office/drawing/2014/main" id="{49BFAF97-BBD2-44D9-A618-E08F6BCC6DC8}"/>
                  </a:ext>
                </a:extLst>
              </p:cNvPr>
              <p:cNvSpPr/>
              <p:nvPr/>
            </p:nvSpPr>
            <p:spPr>
              <a:xfrm flipH="1">
                <a:off x="5017106" y="3976249"/>
                <a:ext cx="288634" cy="104958"/>
              </a:xfrm>
              <a:custGeom>
                <a:avLst/>
                <a:gdLst/>
                <a:ahLst/>
                <a:cxnLst/>
                <a:rect l="l" t="t" r="r" b="b"/>
                <a:pathLst>
                  <a:path w="722862" h="262858">
                    <a:moveTo>
                      <a:pt x="722862" y="0"/>
                    </a:moveTo>
                    <a:lnTo>
                      <a:pt x="0" y="0"/>
                    </a:lnTo>
                    <a:lnTo>
                      <a:pt x="0" y="131429"/>
                    </a:lnTo>
                    <a:cubicBezTo>
                      <a:pt x="0" y="204015"/>
                      <a:pt x="161818" y="262858"/>
                      <a:pt x="361431" y="262858"/>
                    </a:cubicBezTo>
                    <a:cubicBezTo>
                      <a:pt x="561044" y="262858"/>
                      <a:pt x="722862" y="204015"/>
                      <a:pt x="722862" y="131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1" name="Oval 1">
                <a:extLst>
                  <a:ext uri="{FF2B5EF4-FFF2-40B4-BE49-F238E27FC236}">
                    <a16:creationId xmlns:a16="http://schemas.microsoft.com/office/drawing/2014/main" id="{138E49DC-B8BA-491F-9792-E0DD0BDE12B8}"/>
                  </a:ext>
                </a:extLst>
              </p:cNvPr>
              <p:cNvSpPr/>
              <p:nvPr/>
            </p:nvSpPr>
            <p:spPr>
              <a:xfrm flipH="1">
                <a:off x="4990867" y="3885454"/>
                <a:ext cx="34111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854293" h="164306">
                    <a:moveTo>
                      <a:pt x="786994" y="0"/>
                    </a:moveTo>
                    <a:lnTo>
                      <a:pt x="67299" y="0"/>
                    </a:lnTo>
                    <a:cubicBezTo>
                      <a:pt x="30131" y="0"/>
                      <a:pt x="0" y="30131"/>
                      <a:pt x="0" y="67299"/>
                    </a:cubicBezTo>
                    <a:lnTo>
                      <a:pt x="0" y="97007"/>
                    </a:lnTo>
                    <a:cubicBezTo>
                      <a:pt x="0" y="134174"/>
                      <a:pt x="30131" y="164306"/>
                      <a:pt x="67299" y="164306"/>
                    </a:cubicBezTo>
                    <a:lnTo>
                      <a:pt x="786994" y="164306"/>
                    </a:lnTo>
                    <a:cubicBezTo>
                      <a:pt x="824162" y="164306"/>
                      <a:pt x="854293" y="134174"/>
                      <a:pt x="854293" y="97007"/>
                    </a:cubicBezTo>
                    <a:lnTo>
                      <a:pt x="854293" y="67299"/>
                    </a:lnTo>
                    <a:cubicBezTo>
                      <a:pt x="854293" y="30131"/>
                      <a:pt x="824162" y="0"/>
                      <a:pt x="7869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2" name="Oval 1">
                <a:extLst>
                  <a:ext uri="{FF2B5EF4-FFF2-40B4-BE49-F238E27FC236}">
                    <a16:creationId xmlns:a16="http://schemas.microsoft.com/office/drawing/2014/main" id="{822581AE-7286-4B07-8816-92AA167CD061}"/>
                  </a:ext>
                </a:extLst>
              </p:cNvPr>
              <p:cNvSpPr/>
              <p:nvPr/>
            </p:nvSpPr>
            <p:spPr>
              <a:xfrm flipH="1">
                <a:off x="4964627" y="3703863"/>
                <a:ext cx="393594" cy="65606"/>
              </a:xfrm>
              <a:custGeom>
                <a:avLst/>
                <a:gdLst/>
                <a:ahLst/>
                <a:cxnLst/>
                <a:rect l="l" t="t" r="r" b="b"/>
                <a:pathLst>
                  <a:path w="985723" h="164305">
                    <a:moveTo>
                      <a:pt x="918424" y="0"/>
                    </a:moveTo>
                    <a:lnTo>
                      <a:pt x="67300" y="0"/>
                    </a:lnTo>
                    <a:cubicBezTo>
                      <a:pt x="30131" y="0"/>
                      <a:pt x="0" y="30130"/>
                      <a:pt x="0" y="67298"/>
                    </a:cubicBezTo>
                    <a:lnTo>
                      <a:pt x="0" y="97006"/>
                    </a:lnTo>
                    <a:cubicBezTo>
                      <a:pt x="0" y="134173"/>
                      <a:pt x="30131" y="164305"/>
                      <a:pt x="67300" y="164305"/>
                    </a:cubicBezTo>
                    <a:lnTo>
                      <a:pt x="918424" y="164305"/>
                    </a:lnTo>
                    <a:cubicBezTo>
                      <a:pt x="955592" y="164305"/>
                      <a:pt x="985723" y="134173"/>
                      <a:pt x="985723" y="97006"/>
                    </a:cubicBezTo>
                    <a:lnTo>
                      <a:pt x="985723" y="67298"/>
                    </a:lnTo>
                    <a:cubicBezTo>
                      <a:pt x="985723" y="30130"/>
                      <a:pt x="955592" y="0"/>
                      <a:pt x="9184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45" name="Group 13">
              <a:extLst>
                <a:ext uri="{FF2B5EF4-FFF2-40B4-BE49-F238E27FC236}">
                  <a16:creationId xmlns:a16="http://schemas.microsoft.com/office/drawing/2014/main" id="{42DEA52E-C115-4A2D-9005-E8A4348C23EC}"/>
                </a:ext>
              </a:extLst>
            </p:cNvPr>
            <p:cNvGrpSpPr/>
            <p:nvPr/>
          </p:nvGrpSpPr>
          <p:grpSpPr>
            <a:xfrm>
              <a:off x="4375773" y="1943243"/>
              <a:ext cx="792715" cy="1360145"/>
              <a:chOff x="4874689" y="2348880"/>
              <a:chExt cx="914401" cy="1354872"/>
            </a:xfrm>
            <a:solidFill>
              <a:srgbClr val="90C221"/>
            </a:solidFill>
          </p:grpSpPr>
          <p:sp>
            <p:nvSpPr>
              <p:cNvPr id="46" name="Block Arc 14">
                <a:extLst>
                  <a:ext uri="{FF2B5EF4-FFF2-40B4-BE49-F238E27FC236}">
                    <a16:creationId xmlns:a16="http://schemas.microsoft.com/office/drawing/2014/main" id="{94A87BC1-A7E6-4062-AA44-730456E88E9F}"/>
                  </a:ext>
                </a:extLst>
              </p:cNvPr>
              <p:cNvSpPr/>
              <p:nvPr/>
            </p:nvSpPr>
            <p:spPr>
              <a:xfrm>
                <a:off x="4874690" y="2348880"/>
                <a:ext cx="914400" cy="914400"/>
              </a:xfrm>
              <a:prstGeom prst="blockArc">
                <a:avLst/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Round Same Side Corner Rectangle 30">
                <a:extLst>
                  <a:ext uri="{FF2B5EF4-FFF2-40B4-BE49-F238E27FC236}">
                    <a16:creationId xmlns:a16="http://schemas.microsoft.com/office/drawing/2014/main" id="{6A45D898-73B1-43EA-AAD5-F214DFF36E08}"/>
                  </a:ext>
                </a:extLst>
              </p:cNvPr>
              <p:cNvSpPr/>
              <p:nvPr/>
            </p:nvSpPr>
            <p:spPr>
              <a:xfrm rot="10800000">
                <a:off x="4874689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8" name="Round Same Side Corner Rectangle 33">
                <a:extLst>
                  <a:ext uri="{FF2B5EF4-FFF2-40B4-BE49-F238E27FC236}">
                    <a16:creationId xmlns:a16="http://schemas.microsoft.com/office/drawing/2014/main" id="{8168806C-BC25-4780-9419-972DBB5C450A}"/>
                  </a:ext>
                </a:extLst>
              </p:cNvPr>
              <p:cNvSpPr/>
              <p:nvPr/>
            </p:nvSpPr>
            <p:spPr>
              <a:xfrm rot="10800000">
                <a:off x="5560582" y="2789352"/>
                <a:ext cx="228508" cy="9144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0085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23015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2932</TotalTime>
  <Words>1076</Words>
  <Application>Microsoft Office PowerPoint</Application>
  <PresentationFormat>와이드스크린</PresentationFormat>
  <Paragraphs>403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맑은 고딕</vt:lpstr>
      <vt:lpstr>Arial</vt:lpstr>
      <vt:lpstr>나눔고딕OTF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반도체 공정별 불량 원인 분석을 통한 Product 품질 개선</dc:title>
  <dc:creator>이 찬희</dc:creator>
  <cp:lastModifiedBy>김 민경</cp:lastModifiedBy>
  <cp:revision>83</cp:revision>
  <dcterms:created xsi:type="dcterms:W3CDTF">2021-09-01T06:27:06Z</dcterms:created>
  <dcterms:modified xsi:type="dcterms:W3CDTF">2021-11-25T07:04:31Z</dcterms:modified>
</cp:coreProperties>
</file>